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2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2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40.xml" ContentType="application/vnd.openxmlformats-officedocument.presentationml.tag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6" r:id="rId2"/>
    <p:sldId id="258" r:id="rId3"/>
    <p:sldId id="259" r:id="rId4"/>
    <p:sldId id="283" r:id="rId5"/>
    <p:sldId id="285" r:id="rId6"/>
    <p:sldId id="284" r:id="rId7"/>
    <p:sldId id="287" r:id="rId8"/>
    <p:sldId id="286" r:id="rId9"/>
    <p:sldId id="278" r:id="rId10"/>
    <p:sldId id="279" r:id="rId11"/>
    <p:sldId id="288" r:id="rId12"/>
    <p:sldId id="289" r:id="rId13"/>
    <p:sldId id="257" r:id="rId14"/>
    <p:sldId id="275" r:id="rId15"/>
    <p:sldId id="291" r:id="rId16"/>
    <p:sldId id="290" r:id="rId17"/>
    <p:sldId id="260" r:id="rId18"/>
    <p:sldId id="266" r:id="rId19"/>
    <p:sldId id="292" r:id="rId20"/>
    <p:sldId id="267" r:id="rId21"/>
    <p:sldId id="293" r:id="rId22"/>
    <p:sldId id="268" r:id="rId23"/>
    <p:sldId id="262" r:id="rId24"/>
    <p:sldId id="264" r:id="rId25"/>
    <p:sldId id="269" r:id="rId26"/>
    <p:sldId id="270" r:id="rId27"/>
    <p:sldId id="263" r:id="rId28"/>
    <p:sldId id="271" r:id="rId29"/>
    <p:sldId id="280" r:id="rId30"/>
    <p:sldId id="294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韩 檬" initials="韩" lastIdx="1" clrIdx="0">
    <p:extLst>
      <p:ext uri="{19B8F6BF-5375-455C-9EA6-DF929625EA0E}">
        <p15:presenceInfo xmlns:p15="http://schemas.microsoft.com/office/powerpoint/2012/main" userId="c4bd9031a409585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9" autoAdjust="0"/>
    <p:restoredTop sz="94660"/>
  </p:normalViewPr>
  <p:slideViewPr>
    <p:cSldViewPr snapToGrid="0" showGuides="1">
      <p:cViewPr>
        <p:scale>
          <a:sx n="78" d="100"/>
          <a:sy n="78" d="100"/>
        </p:scale>
        <p:origin x="540" y="5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5-12T11:58:37.393" idx="1">
    <p:pos x="10" y="10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C71BC9EC-F2B8-4C81-AB49-8DE694ABB5EC}" type="datetimeFigureOut">
              <a:rPr lang="zh-CN" altLang="en-US" smtClean="0"/>
              <a:pPr/>
              <a:t>2022/5/12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pin heiti" charset="-122"/>
                <a:ea typeface="inpin heiti" charset="-122"/>
              </a:defRPr>
            </a:lvl1pPr>
          </a:lstStyle>
          <a:p>
            <a:fld id="{F1667A0D-3052-453C-BE25-34E6A521B06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146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pin heiti" charset="-122"/>
        <a:ea typeface="inpin heiti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96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3292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20698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93956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487128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098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7857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272916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546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6152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453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139271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816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4648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7129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80658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6566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47912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0787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71835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6672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9250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6226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259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1299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9461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2226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01230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667A0D-3052-453C-BE25-34E6A521B06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953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56F35E-A0B8-4C4A-951E-21944A4DC88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6561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AC35140-F287-4C32-AB86-15FD59865C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D866A0C-5D62-472C-A7A0-5E7ED3E17E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4D7AB-17BE-41CB-AD9B-DD3B1640A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CF3A196-8844-4455-8C7F-824BA2DEA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5A2070-7BB8-45CD-A458-71B6C5DAA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534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B264E-4D56-4E0A-83E4-695E1DC61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D9EFD0-2C6D-457F-9776-E68C7ED328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B64E8CA-9A86-4A24-81FC-E7A766E9D6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1FDE15-F377-4455-8215-B76A63F67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194523-9C11-423B-A48E-31132CCE3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09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617ECD3-DDCE-458F-A25D-58448491D2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17F40A-5D1E-4D15-B66B-BCFE6A02C2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2C3779-DA72-425E-8948-32993316A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D42AD7-D4A5-46F1-8059-31218E53D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1F2B4D-25CE-4A1E-8E5E-5183FEE2B4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0661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C4422C-D367-42CB-A178-EB7B9FD152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A751EE-0FFD-446E-83FA-9D29BDDF03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F250DBD-ADA5-4825-B63D-B5129300D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EA414E-9A92-456E-974E-B8D0303B2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4FBAA3-C799-4A25-A69C-1A983F82D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5808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F80972-0FD5-49ED-9F2F-C97EFEEFF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2402B7-ADEE-4EF8-9B66-1007D26EB4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5D4AC-27C9-41AD-B3BC-9942DCDDA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787E72-367A-4EC1-BD63-BE428F976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7AB85EE-A9A2-4A2F-A2E4-4C72E159D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02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9B8A6C-A83E-4F3A-A276-557EE40D2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F2CE21-D451-43EA-982F-9F84FF5509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2FEFB91-3000-4A5B-AB21-D9E82548F6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A3BD1F3-356E-4047-A471-42E7B746B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245075-3D28-4B8D-9BE6-C1BE112C9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9793BB5-B0EA-4A39-AC99-C0DBB541A5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438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8541359" y="4550371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精美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工作总结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www.1ppt.com/xiazai/zongjie/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工作计划：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www.1ppt.com/xiazai/jihua/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商务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www.1ppt.com/moban/shangwu/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个人简历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www.1ppt.com/xiazai/jianli/  </a:t>
            </a:r>
          </a:p>
          <a:p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毕业答辩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www.1ppt.com/xiazai/dabian/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工作汇报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www.1ppt.com/xiazai/huibao/    </a:t>
            </a:r>
          </a:p>
          <a:p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84BA0BD-06DB-4FF9-A10F-5C110F09B0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AC037C-A33A-4DC7-971A-4F9B71FBD6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697F140-880A-424F-939D-60718CDEA7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640D74C-8278-4CB5-9D78-9274F961F9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758861-3672-4712-B50A-A2277E07868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7654732-6056-4728-8554-22AA422FA1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9A9AA3B-CA66-4279-9D2F-8D892FF4A8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24E40BE-9281-42CA-8B1A-CB4623A90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935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635A1-DA46-4062-970E-B0409706A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A90C973-1A30-453A-A540-8745A38A7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B5A5EF-889F-4392-9069-E4D8122C7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97EAE56-0D78-415A-924F-9EABE386C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029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7F10C8A-5667-444B-A247-05A00DEF0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BE7C5A8-7ED4-43E2-8F9B-1F8190990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0FBB2B-2348-4BFC-A0A7-E578ECC5A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1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33EB10-5495-42A3-A409-358B17CD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DE4774-1EE5-4589-83F5-374AA177C3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B395FEA-3EC7-42BC-BFB5-10603A5596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BEB3E1-EF7B-4C9E-9C54-7A7EBD6EA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65E77A-5B1F-4698-80A2-1D5E450DF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CD7B39C-5450-4A11-A3B9-AC0485A05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91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B5C383-2D63-40B7-A59B-B80FDD444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21E9CD0-D2C5-4AA2-8847-8181FE29DF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10E170-EC6C-41EA-BCCB-015DE96AA6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9C74E05-A531-4889-BB44-319522A23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E7D405-15E7-49BC-9AA4-4184CDA13EB0}" type="datetimeFigureOut">
              <a:rPr lang="zh-CN" altLang="en-US" smtClean="0"/>
              <a:t>2022/5/12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B4E814-B25A-48BB-AC22-E7E858E01F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20A33B3-5A11-4006-9090-D4AEC5B4C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2BD381-1E14-46FB-9039-DAB4774C723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06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A8E1A51-5541-4625-9D67-AC6983DE4D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B9D02E-1FEE-4F22-B77A-194B2A5F9A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799AC7-D5A0-45C1-9B5C-B5B7317E13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6EE7D405-15E7-49BC-9AA4-4184CDA13EB0}" type="datetimeFigureOut">
              <a:rPr lang="zh-CN" altLang="en-US" smtClean="0"/>
              <a:pPr/>
              <a:t>2022/5/12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9ED409D-1264-4054-BE2B-77EC6B3902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0846B-988A-45A6-AAA1-A6E6F2BD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inpin heiti" charset="-122"/>
                <a:ea typeface="inpin heiti" charset="-122"/>
              </a:defRPr>
            </a:lvl1pPr>
          </a:lstStyle>
          <a:p>
            <a:fld id="{602BD381-1E14-46FB-9039-DAB4774C723F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9667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>
      <p:transition spd="slow" advClick="0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inpin heiti" charset="-122"/>
          <a:ea typeface="inpin heiti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inpin heiti" charset="-122"/>
          <a:ea typeface="inpin heiti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comments" Target="../comments/commen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jpeg"/><Relationship Id="rId5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jpeg"/><Relationship Id="rId5" Type="http://schemas.openxmlformats.org/officeDocument/2006/relationships/image" Target="../media/image10.png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6" Type="http://schemas.openxmlformats.org/officeDocument/2006/relationships/image" Target="../media/image23.jpeg"/><Relationship Id="rId5" Type="http://schemas.openxmlformats.org/officeDocument/2006/relationships/image" Target="../media/image5.jpg"/><Relationship Id="rId4" Type="http://schemas.openxmlformats.org/officeDocument/2006/relationships/image" Target="../media/image22.jpg"/><Relationship Id="rId9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3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jpg"/><Relationship Id="rId5" Type="http://schemas.openxmlformats.org/officeDocument/2006/relationships/image" Target="../media/image27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tags" Target="../tags/tag31.xml"/><Relationship Id="rId7" Type="http://schemas.openxmlformats.org/officeDocument/2006/relationships/image" Target="../media/image7.jpe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image" Target="../media/image31.jpg"/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jpg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tags" Target="../tags/tag19.xml"/><Relationship Id="rId18" Type="http://schemas.openxmlformats.org/officeDocument/2006/relationships/image" Target="../media/image4.jpe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tags" Target="../tags/tag18.xml"/><Relationship Id="rId17" Type="http://schemas.openxmlformats.org/officeDocument/2006/relationships/image" Target="../media/image3.jpg"/><Relationship Id="rId2" Type="http://schemas.openxmlformats.org/officeDocument/2006/relationships/tags" Target="../tags/tag8.xml"/><Relationship Id="rId16" Type="http://schemas.openxmlformats.org/officeDocument/2006/relationships/notesSlide" Target="../notesSlides/notesSlide2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tags" Target="../tags/tag17.xml"/><Relationship Id="rId5" Type="http://schemas.openxmlformats.org/officeDocument/2006/relationships/tags" Target="../tags/tag11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6.xml"/><Relationship Id="rId19" Type="http://schemas.openxmlformats.org/officeDocument/2006/relationships/image" Target="../media/image5.jpg"/><Relationship Id="rId4" Type="http://schemas.openxmlformats.org/officeDocument/2006/relationships/tags" Target="../tags/tag10.xml"/><Relationship Id="rId9" Type="http://schemas.openxmlformats.org/officeDocument/2006/relationships/tags" Target="../tags/tag15.xml"/><Relationship Id="rId14" Type="http://schemas.openxmlformats.org/officeDocument/2006/relationships/tags" Target="../tags/tag2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6.jpeg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3.xml"/><Relationship Id="rId3" Type="http://schemas.openxmlformats.org/officeDocument/2006/relationships/tags" Target="../tags/tag34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0.png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37.png"/><Relationship Id="rId5" Type="http://schemas.openxmlformats.org/officeDocument/2006/relationships/tags" Target="../tags/tag36.xml"/><Relationship Id="rId10" Type="http://schemas.openxmlformats.org/officeDocument/2006/relationships/image" Target="../media/image5.jpg"/><Relationship Id="rId4" Type="http://schemas.openxmlformats.org/officeDocument/2006/relationships/tags" Target="../tags/tag35.xml"/><Relationship Id="rId9" Type="http://schemas.openxmlformats.org/officeDocument/2006/relationships/image" Target="../media/image9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image" Target="../media/image7.jpeg"/><Relationship Id="rId5" Type="http://schemas.openxmlformats.org/officeDocument/2006/relationships/image" Target="../media/image31.jp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jpg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8.jpe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.jpe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12.jp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3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14.jpe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9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A_图片 4">
            <a:extLst>
              <a:ext uri="{FF2B5EF4-FFF2-40B4-BE49-F238E27FC236}">
                <a16:creationId xmlns:a16="http://schemas.microsoft.com/office/drawing/2014/main" id="{5324B1BE-3BBE-41A3-A018-1C7C686E975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7" name="PA_库_图片 6">
            <a:extLst>
              <a:ext uri="{FF2B5EF4-FFF2-40B4-BE49-F238E27FC236}">
                <a16:creationId xmlns:a16="http://schemas.microsoft.com/office/drawing/2014/main" id="{69716E87-BBB5-4ECE-9D4F-082A960F881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47791" y="-776812"/>
            <a:ext cx="8619957" cy="4848726"/>
          </a:xfrm>
          <a:prstGeom prst="rect">
            <a:avLst/>
          </a:prstGeom>
        </p:spPr>
      </p:pic>
      <p:sp>
        <p:nvSpPr>
          <p:cNvPr id="8" name="PA_库_文本框 7">
            <a:extLst>
              <a:ext uri="{FF2B5EF4-FFF2-40B4-BE49-F238E27FC236}">
                <a16:creationId xmlns:a16="http://schemas.microsoft.com/office/drawing/2014/main" id="{2639D23D-3CF7-4B94-A845-40CB7BDF90E5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2739159" y="5542123"/>
            <a:ext cx="67136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600" dirty="0">
                <a:latin typeface="inpin heiti" charset="-122"/>
                <a:ea typeface="inpin heiti" charset="-122"/>
              </a:rPr>
              <a:t>敦煌莫高窟：故事，特征与构图</a:t>
            </a:r>
          </a:p>
        </p:txBody>
      </p:sp>
      <p:sp>
        <p:nvSpPr>
          <p:cNvPr id="9" name="PA_库_文本框 8">
            <a:extLst>
              <a:ext uri="{FF2B5EF4-FFF2-40B4-BE49-F238E27FC236}">
                <a16:creationId xmlns:a16="http://schemas.microsoft.com/office/drawing/2014/main" id="{50371712-3ABC-4A7A-807D-0A36D6E2D4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893900" y="833455"/>
            <a:ext cx="738664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4800" dirty="0">
                <a:solidFill>
                  <a:srgbClr val="920000"/>
                </a:solidFill>
                <a:latin typeface="方正粗倩简体" panose="03000509000000000000" pitchFamily="65" charset="-122"/>
                <a:ea typeface="方正粗倩简体" panose="03000509000000000000" pitchFamily="65" charset="-122"/>
              </a:rPr>
              <a:t>敦煌</a:t>
            </a:r>
          </a:p>
        </p:txBody>
      </p:sp>
      <p:sp>
        <p:nvSpPr>
          <p:cNvPr id="10" name="PA_库_矩形 9">
            <a:extLst>
              <a:ext uri="{FF2B5EF4-FFF2-40B4-BE49-F238E27FC236}">
                <a16:creationId xmlns:a16="http://schemas.microsoft.com/office/drawing/2014/main" id="{4D1FC7AB-FBC5-49D0-9AC2-E79C72B2811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34143" y="1325897"/>
            <a:ext cx="346761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333333"/>
                </a:solidFill>
                <a:effectLst/>
                <a:latin typeface="inpin heiti" charset="-122"/>
                <a:ea typeface="inpin heiti" charset="-122"/>
              </a:rPr>
              <a:t>莫高窟的壁画故事</a:t>
            </a:r>
            <a:endParaRPr lang="zh-CN" altLang="en-US" sz="3200" b="1" dirty="0">
              <a:latin typeface="inpin heiti" charset="-122"/>
              <a:ea typeface="inpin heiti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E591F08-F2A9-FB42-4176-E242324E6020}"/>
              </a:ext>
            </a:extLst>
          </p:cNvPr>
          <p:cNvSpPr txBox="1"/>
          <p:nvPr/>
        </p:nvSpPr>
        <p:spPr>
          <a:xfrm>
            <a:off x="7930194" y="436970"/>
            <a:ext cx="37547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分工：</a:t>
            </a:r>
            <a:endParaRPr lang="en-US" altLang="zh-CN" dirty="0"/>
          </a:p>
          <a:p>
            <a:r>
              <a:rPr lang="zh-CN" altLang="en-US" dirty="0"/>
              <a:t>查找资料并整合：王伟杰，周恒健</a:t>
            </a:r>
            <a:endParaRPr lang="en-US" altLang="zh-CN" dirty="0"/>
          </a:p>
          <a:p>
            <a:r>
              <a:rPr lang="en-US" altLang="zh-CN" dirty="0"/>
              <a:t>PPT</a:t>
            </a:r>
            <a:r>
              <a:rPr lang="zh-CN" altLang="en-US" dirty="0"/>
              <a:t>：韩檬</a:t>
            </a:r>
            <a:endParaRPr lang="en-US" altLang="zh-CN" dirty="0"/>
          </a:p>
          <a:p>
            <a:r>
              <a:rPr lang="zh-CN" altLang="en-US" dirty="0"/>
              <a:t>讲解：韩檬</a:t>
            </a:r>
          </a:p>
        </p:txBody>
      </p:sp>
    </p:spTree>
    <p:extLst>
      <p:ext uri="{BB962C8B-B14F-4D97-AF65-F5344CB8AC3E}">
        <p14:creationId xmlns:p14="http://schemas.microsoft.com/office/powerpoint/2010/main" val="140095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16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utoUpdateAnimBg="0"/>
      <p:bldP spid="9" grpId="0" autoUpdateAnimBg="0"/>
      <p:bldP spid="10" grpId="0" autoUpdateAnimBg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5C723BE-7C97-4AF6-90EB-19F442C41895}"/>
              </a:ext>
            </a:extLst>
          </p:cNvPr>
          <p:cNvGrpSpPr/>
          <p:nvPr/>
        </p:nvGrpSpPr>
        <p:grpSpPr>
          <a:xfrm>
            <a:off x="8611847" y="1262743"/>
            <a:ext cx="1978704" cy="4542746"/>
            <a:chOff x="8611847" y="1262743"/>
            <a:chExt cx="1978704" cy="4542746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ABEE3D-044C-4CB9-B9BB-C4BB0635E64B}"/>
                </a:ext>
              </a:extLst>
            </p:cNvPr>
            <p:cNvSpPr/>
            <p:nvPr/>
          </p:nvSpPr>
          <p:spPr>
            <a:xfrm>
              <a:off x="8614228" y="1262743"/>
              <a:ext cx="1973943" cy="4542746"/>
            </a:xfrm>
            <a:custGeom>
              <a:avLst/>
              <a:gdLst>
                <a:gd name="connsiteX0" fmla="*/ 0 w 1973943"/>
                <a:gd name="connsiteY0" fmla="*/ 0 h 4542746"/>
                <a:gd name="connsiteX1" fmla="*/ 1973943 w 1973943"/>
                <a:gd name="connsiteY1" fmla="*/ 0 h 4542746"/>
                <a:gd name="connsiteX2" fmla="*/ 1973943 w 1973943"/>
                <a:gd name="connsiteY2" fmla="*/ 4542746 h 4542746"/>
                <a:gd name="connsiteX3" fmla="*/ 0 w 1973943"/>
                <a:gd name="connsiteY3" fmla="*/ 4542746 h 4542746"/>
                <a:gd name="connsiteX4" fmla="*/ 0 w 1973943"/>
                <a:gd name="connsiteY4" fmla="*/ 0 h 4542746"/>
                <a:gd name="connsiteX0" fmla="*/ 0 w 1973943"/>
                <a:gd name="connsiteY0" fmla="*/ 14513 h 4557259"/>
                <a:gd name="connsiteX1" fmla="*/ 1175658 w 1973943"/>
                <a:gd name="connsiteY1" fmla="*/ 0 h 4557259"/>
                <a:gd name="connsiteX2" fmla="*/ 1973943 w 1973943"/>
                <a:gd name="connsiteY2" fmla="*/ 14513 h 4557259"/>
                <a:gd name="connsiteX3" fmla="*/ 1973943 w 1973943"/>
                <a:gd name="connsiteY3" fmla="*/ 4557259 h 4557259"/>
                <a:gd name="connsiteX4" fmla="*/ 0 w 1973943"/>
                <a:gd name="connsiteY4" fmla="*/ 4557259 h 4557259"/>
                <a:gd name="connsiteX5" fmla="*/ 0 w 1973943"/>
                <a:gd name="connsiteY5" fmla="*/ 14513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1267098 w 1973943"/>
                <a:gd name="connsiteY5" fmla="*/ 91440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2687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9037 w 1973943"/>
                <a:gd name="connsiteY0" fmla="*/ 2739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834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38398 w 1973943"/>
                <a:gd name="connsiteY5" fmla="*/ 4355 h 4544559"/>
                <a:gd name="connsiteX0" fmla="*/ 1719037 w 1973943"/>
                <a:gd name="connsiteY0" fmla="*/ 1995 h 4546554"/>
                <a:gd name="connsiteX1" fmla="*/ 1973943 w 1973943"/>
                <a:gd name="connsiteY1" fmla="*/ 3808 h 4546554"/>
                <a:gd name="connsiteX2" fmla="*/ 1973943 w 1973943"/>
                <a:gd name="connsiteY2" fmla="*/ 4546554 h 4546554"/>
                <a:gd name="connsiteX3" fmla="*/ 0 w 1973943"/>
                <a:gd name="connsiteY3" fmla="*/ 4546554 h 4546554"/>
                <a:gd name="connsiteX4" fmla="*/ 0 w 1973943"/>
                <a:gd name="connsiteY4" fmla="*/ 3808 h 4546554"/>
                <a:gd name="connsiteX5" fmla="*/ 244748 w 1973943"/>
                <a:gd name="connsiteY5" fmla="*/ 0 h 454655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44748 w 1973943"/>
                <a:gd name="connsiteY5" fmla="*/ 387 h 4544559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0" fmla="*/ 1973943 w 1973943"/>
                <a:gd name="connsiteY0" fmla="*/ 0 h 4542746"/>
                <a:gd name="connsiteX1" fmla="*/ 1973943 w 1973943"/>
                <a:gd name="connsiteY1" fmla="*/ 4542746 h 4542746"/>
                <a:gd name="connsiteX2" fmla="*/ 0 w 1973943"/>
                <a:gd name="connsiteY2" fmla="*/ 4542746 h 4542746"/>
                <a:gd name="connsiteX3" fmla="*/ 0 w 1973943"/>
                <a:gd name="connsiteY3" fmla="*/ 0 h 454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43" h="4542746">
                  <a:moveTo>
                    <a:pt x="1973943" y="0"/>
                  </a:moveTo>
                  <a:lnTo>
                    <a:pt x="1973943" y="4542746"/>
                  </a:lnTo>
                  <a:lnTo>
                    <a:pt x="0" y="454274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EAC48CD-9679-4B33-A40B-95BBF55D7C88}"/>
                </a:ext>
              </a:extLst>
            </p:cNvPr>
            <p:cNvCxnSpPr/>
            <p:nvPr/>
          </p:nvCxnSpPr>
          <p:spPr>
            <a:xfrm>
              <a:off x="8611847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400746E-2538-483F-92C5-FFE663506FFA}"/>
                </a:ext>
              </a:extLst>
            </p:cNvPr>
            <p:cNvCxnSpPr/>
            <p:nvPr/>
          </p:nvCxnSpPr>
          <p:spPr>
            <a:xfrm>
              <a:off x="10260804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AEDF5EA-87FD-450A-A8A6-8439852B79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62523" y="3597578"/>
            <a:ext cx="2425648" cy="21917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FDEBE0-32FE-4907-B659-7EE5BCC6FBF9}"/>
              </a:ext>
            </a:extLst>
          </p:cNvPr>
          <p:cNvSpPr/>
          <p:nvPr/>
        </p:nvSpPr>
        <p:spPr>
          <a:xfrm>
            <a:off x="10556992" y="2255314"/>
            <a:ext cx="68467" cy="482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inpin heiti" charset="-122"/>
              <a:ea typeface="inpin heit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3CDC2E-5DE3-4ABC-90C4-D61D803B4793}"/>
              </a:ext>
            </a:extLst>
          </p:cNvPr>
          <p:cNvGrpSpPr/>
          <p:nvPr/>
        </p:nvGrpSpPr>
        <p:grpSpPr>
          <a:xfrm>
            <a:off x="10154903" y="3341470"/>
            <a:ext cx="1217171" cy="246092"/>
            <a:chOff x="1283151" y="1878141"/>
            <a:chExt cx="2809875" cy="342900"/>
          </a:xfrm>
        </p:grpSpPr>
        <p:sp>
          <p:nvSpPr>
            <p:cNvPr id="11" name="任意多边形 6">
              <a:extLst>
                <a:ext uri="{FF2B5EF4-FFF2-40B4-BE49-F238E27FC236}">
                  <a16:creationId xmlns:a16="http://schemas.microsoft.com/office/drawing/2014/main" id="{B08C0DC1-A397-4ADF-86B8-FD977C8AEA94}"/>
                </a:ext>
              </a:extLst>
            </p:cNvPr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任意多边形 7">
              <a:extLst>
                <a:ext uri="{FF2B5EF4-FFF2-40B4-BE49-F238E27FC236}">
                  <a16:creationId xmlns:a16="http://schemas.microsoft.com/office/drawing/2014/main" id="{CCF996C0-6E50-4077-AAF3-686E6AB953DF}"/>
                </a:ext>
              </a:extLst>
            </p:cNvPr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B09B6F-FC3C-4BE2-A43C-4A36F804A74A}"/>
              </a:ext>
            </a:extLst>
          </p:cNvPr>
          <p:cNvGrpSpPr/>
          <p:nvPr/>
        </p:nvGrpSpPr>
        <p:grpSpPr>
          <a:xfrm>
            <a:off x="7648994" y="2531086"/>
            <a:ext cx="1666537" cy="482248"/>
            <a:chOff x="3283540" y="3135441"/>
            <a:chExt cx="2028943" cy="587118"/>
          </a:xfrm>
        </p:grpSpPr>
        <p:sp>
          <p:nvSpPr>
            <p:cNvPr id="14" name="任意多边形 9">
              <a:extLst>
                <a:ext uri="{FF2B5EF4-FFF2-40B4-BE49-F238E27FC236}">
                  <a16:creationId xmlns:a16="http://schemas.microsoft.com/office/drawing/2014/main" id="{A4D65F85-4111-4FE2-B756-73E7C75A1A1D}"/>
                </a:ext>
              </a:extLst>
            </p:cNvPr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5" name="任意多边形 10">
              <a:extLst>
                <a:ext uri="{FF2B5EF4-FFF2-40B4-BE49-F238E27FC236}">
                  <a16:creationId xmlns:a16="http://schemas.microsoft.com/office/drawing/2014/main" id="{1267997D-3495-4A74-AECE-502E38380712}"/>
                </a:ext>
              </a:extLst>
            </p:cNvPr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6" name="任意多边形 11">
              <a:extLst>
                <a:ext uri="{FF2B5EF4-FFF2-40B4-BE49-F238E27FC236}">
                  <a16:creationId xmlns:a16="http://schemas.microsoft.com/office/drawing/2014/main" id="{F2DD8DCE-3B9B-4AFA-9C55-AA7AA66EC43A}"/>
                </a:ext>
              </a:extLst>
            </p:cNvPr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7" name="任意多边形 12">
              <a:extLst>
                <a:ext uri="{FF2B5EF4-FFF2-40B4-BE49-F238E27FC236}">
                  <a16:creationId xmlns:a16="http://schemas.microsoft.com/office/drawing/2014/main" id="{49E078CF-AFB1-4B09-BF25-49AFE24B27ED}"/>
                </a:ext>
              </a:extLst>
            </p:cNvPr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710C9EA-F4FC-4B4E-AAAB-35B59C92E512}"/>
              </a:ext>
            </a:extLst>
          </p:cNvPr>
          <p:cNvSpPr/>
          <p:nvPr/>
        </p:nvSpPr>
        <p:spPr>
          <a:xfrm>
            <a:off x="9322835" y="1620596"/>
            <a:ext cx="60984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inpin heiti" charset="-122"/>
                <a:ea typeface="inpin heiti" charset="-122"/>
              </a:rPr>
              <a:t>飞天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4229F4-56A7-4E71-8543-FF4366617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H="1">
            <a:off x="-2645146" y="1438540"/>
            <a:ext cx="6987908" cy="393069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63146F7-4652-21C0-ED6F-CE6FF73B8B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4397" y="1287105"/>
            <a:ext cx="5756465" cy="37955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49E858-CD06-14B5-FFB1-461E967DC80D}"/>
              </a:ext>
            </a:extLst>
          </p:cNvPr>
          <p:cNvSpPr txBox="1"/>
          <p:nvPr/>
        </p:nvSpPr>
        <p:spPr>
          <a:xfrm>
            <a:off x="2532391" y="5306009"/>
            <a:ext cx="5858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北周窟伎乐飞天展示方向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末森薰著顾虹译：敦煌莫高窟北周时代石窟的空间构成解析图案展示的方向性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艺术史研究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143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553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5C723BE-7C97-4AF6-90EB-19F442C41895}"/>
              </a:ext>
            </a:extLst>
          </p:cNvPr>
          <p:cNvGrpSpPr/>
          <p:nvPr/>
        </p:nvGrpSpPr>
        <p:grpSpPr>
          <a:xfrm>
            <a:off x="8611847" y="1262743"/>
            <a:ext cx="1978704" cy="4542746"/>
            <a:chOff x="8611847" y="1262743"/>
            <a:chExt cx="1978704" cy="4542746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ABEE3D-044C-4CB9-B9BB-C4BB0635E64B}"/>
                </a:ext>
              </a:extLst>
            </p:cNvPr>
            <p:cNvSpPr/>
            <p:nvPr/>
          </p:nvSpPr>
          <p:spPr>
            <a:xfrm>
              <a:off x="8614228" y="1262743"/>
              <a:ext cx="1973943" cy="4542746"/>
            </a:xfrm>
            <a:custGeom>
              <a:avLst/>
              <a:gdLst>
                <a:gd name="connsiteX0" fmla="*/ 0 w 1973943"/>
                <a:gd name="connsiteY0" fmla="*/ 0 h 4542746"/>
                <a:gd name="connsiteX1" fmla="*/ 1973943 w 1973943"/>
                <a:gd name="connsiteY1" fmla="*/ 0 h 4542746"/>
                <a:gd name="connsiteX2" fmla="*/ 1973943 w 1973943"/>
                <a:gd name="connsiteY2" fmla="*/ 4542746 h 4542746"/>
                <a:gd name="connsiteX3" fmla="*/ 0 w 1973943"/>
                <a:gd name="connsiteY3" fmla="*/ 4542746 h 4542746"/>
                <a:gd name="connsiteX4" fmla="*/ 0 w 1973943"/>
                <a:gd name="connsiteY4" fmla="*/ 0 h 4542746"/>
                <a:gd name="connsiteX0" fmla="*/ 0 w 1973943"/>
                <a:gd name="connsiteY0" fmla="*/ 14513 h 4557259"/>
                <a:gd name="connsiteX1" fmla="*/ 1175658 w 1973943"/>
                <a:gd name="connsiteY1" fmla="*/ 0 h 4557259"/>
                <a:gd name="connsiteX2" fmla="*/ 1973943 w 1973943"/>
                <a:gd name="connsiteY2" fmla="*/ 14513 h 4557259"/>
                <a:gd name="connsiteX3" fmla="*/ 1973943 w 1973943"/>
                <a:gd name="connsiteY3" fmla="*/ 4557259 h 4557259"/>
                <a:gd name="connsiteX4" fmla="*/ 0 w 1973943"/>
                <a:gd name="connsiteY4" fmla="*/ 4557259 h 4557259"/>
                <a:gd name="connsiteX5" fmla="*/ 0 w 1973943"/>
                <a:gd name="connsiteY5" fmla="*/ 14513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1267098 w 1973943"/>
                <a:gd name="connsiteY5" fmla="*/ 91440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2687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9037 w 1973943"/>
                <a:gd name="connsiteY0" fmla="*/ 2739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834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38398 w 1973943"/>
                <a:gd name="connsiteY5" fmla="*/ 4355 h 4544559"/>
                <a:gd name="connsiteX0" fmla="*/ 1719037 w 1973943"/>
                <a:gd name="connsiteY0" fmla="*/ 1995 h 4546554"/>
                <a:gd name="connsiteX1" fmla="*/ 1973943 w 1973943"/>
                <a:gd name="connsiteY1" fmla="*/ 3808 h 4546554"/>
                <a:gd name="connsiteX2" fmla="*/ 1973943 w 1973943"/>
                <a:gd name="connsiteY2" fmla="*/ 4546554 h 4546554"/>
                <a:gd name="connsiteX3" fmla="*/ 0 w 1973943"/>
                <a:gd name="connsiteY3" fmla="*/ 4546554 h 4546554"/>
                <a:gd name="connsiteX4" fmla="*/ 0 w 1973943"/>
                <a:gd name="connsiteY4" fmla="*/ 3808 h 4546554"/>
                <a:gd name="connsiteX5" fmla="*/ 244748 w 1973943"/>
                <a:gd name="connsiteY5" fmla="*/ 0 h 454655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44748 w 1973943"/>
                <a:gd name="connsiteY5" fmla="*/ 387 h 4544559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0" fmla="*/ 1973943 w 1973943"/>
                <a:gd name="connsiteY0" fmla="*/ 0 h 4542746"/>
                <a:gd name="connsiteX1" fmla="*/ 1973943 w 1973943"/>
                <a:gd name="connsiteY1" fmla="*/ 4542746 h 4542746"/>
                <a:gd name="connsiteX2" fmla="*/ 0 w 1973943"/>
                <a:gd name="connsiteY2" fmla="*/ 4542746 h 4542746"/>
                <a:gd name="connsiteX3" fmla="*/ 0 w 1973943"/>
                <a:gd name="connsiteY3" fmla="*/ 0 h 454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43" h="4542746">
                  <a:moveTo>
                    <a:pt x="1973943" y="0"/>
                  </a:moveTo>
                  <a:lnTo>
                    <a:pt x="1973943" y="4542746"/>
                  </a:lnTo>
                  <a:lnTo>
                    <a:pt x="0" y="454274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EAC48CD-9679-4B33-A40B-95BBF55D7C88}"/>
                </a:ext>
              </a:extLst>
            </p:cNvPr>
            <p:cNvCxnSpPr/>
            <p:nvPr/>
          </p:nvCxnSpPr>
          <p:spPr>
            <a:xfrm>
              <a:off x="8611847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400746E-2538-483F-92C5-FFE663506FFA}"/>
                </a:ext>
              </a:extLst>
            </p:cNvPr>
            <p:cNvCxnSpPr/>
            <p:nvPr/>
          </p:nvCxnSpPr>
          <p:spPr>
            <a:xfrm>
              <a:off x="10260804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AEDF5EA-87FD-450A-A8A6-8439852B79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62523" y="3597578"/>
            <a:ext cx="2425648" cy="21917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FDEBE0-32FE-4907-B659-7EE5BCC6FBF9}"/>
              </a:ext>
            </a:extLst>
          </p:cNvPr>
          <p:cNvSpPr/>
          <p:nvPr/>
        </p:nvSpPr>
        <p:spPr>
          <a:xfrm>
            <a:off x="10556992" y="2255314"/>
            <a:ext cx="68467" cy="482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inpin heiti" charset="-122"/>
              <a:ea typeface="inpin heit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3CDC2E-5DE3-4ABC-90C4-D61D803B4793}"/>
              </a:ext>
            </a:extLst>
          </p:cNvPr>
          <p:cNvGrpSpPr/>
          <p:nvPr/>
        </p:nvGrpSpPr>
        <p:grpSpPr>
          <a:xfrm>
            <a:off x="10154903" y="3341470"/>
            <a:ext cx="1217171" cy="246092"/>
            <a:chOff x="1283151" y="1878141"/>
            <a:chExt cx="2809875" cy="342900"/>
          </a:xfrm>
        </p:grpSpPr>
        <p:sp>
          <p:nvSpPr>
            <p:cNvPr id="11" name="任意多边形 6">
              <a:extLst>
                <a:ext uri="{FF2B5EF4-FFF2-40B4-BE49-F238E27FC236}">
                  <a16:creationId xmlns:a16="http://schemas.microsoft.com/office/drawing/2014/main" id="{B08C0DC1-A397-4ADF-86B8-FD977C8AEA94}"/>
                </a:ext>
              </a:extLst>
            </p:cNvPr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任意多边形 7">
              <a:extLst>
                <a:ext uri="{FF2B5EF4-FFF2-40B4-BE49-F238E27FC236}">
                  <a16:creationId xmlns:a16="http://schemas.microsoft.com/office/drawing/2014/main" id="{CCF996C0-6E50-4077-AAF3-686E6AB953DF}"/>
                </a:ext>
              </a:extLst>
            </p:cNvPr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B09B6F-FC3C-4BE2-A43C-4A36F804A74A}"/>
              </a:ext>
            </a:extLst>
          </p:cNvPr>
          <p:cNvGrpSpPr/>
          <p:nvPr/>
        </p:nvGrpSpPr>
        <p:grpSpPr>
          <a:xfrm>
            <a:off x="7648994" y="2531086"/>
            <a:ext cx="1666537" cy="482248"/>
            <a:chOff x="3283540" y="3135441"/>
            <a:chExt cx="2028943" cy="587118"/>
          </a:xfrm>
        </p:grpSpPr>
        <p:sp>
          <p:nvSpPr>
            <p:cNvPr id="14" name="任意多边形 9">
              <a:extLst>
                <a:ext uri="{FF2B5EF4-FFF2-40B4-BE49-F238E27FC236}">
                  <a16:creationId xmlns:a16="http://schemas.microsoft.com/office/drawing/2014/main" id="{A4D65F85-4111-4FE2-B756-73E7C75A1A1D}"/>
                </a:ext>
              </a:extLst>
            </p:cNvPr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5" name="任意多边形 10">
              <a:extLst>
                <a:ext uri="{FF2B5EF4-FFF2-40B4-BE49-F238E27FC236}">
                  <a16:creationId xmlns:a16="http://schemas.microsoft.com/office/drawing/2014/main" id="{1267997D-3495-4A74-AECE-502E38380712}"/>
                </a:ext>
              </a:extLst>
            </p:cNvPr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6" name="任意多边形 11">
              <a:extLst>
                <a:ext uri="{FF2B5EF4-FFF2-40B4-BE49-F238E27FC236}">
                  <a16:creationId xmlns:a16="http://schemas.microsoft.com/office/drawing/2014/main" id="{F2DD8DCE-3B9B-4AFA-9C55-AA7AA66EC43A}"/>
                </a:ext>
              </a:extLst>
            </p:cNvPr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7" name="任意多边形 12">
              <a:extLst>
                <a:ext uri="{FF2B5EF4-FFF2-40B4-BE49-F238E27FC236}">
                  <a16:creationId xmlns:a16="http://schemas.microsoft.com/office/drawing/2014/main" id="{49E078CF-AFB1-4B09-BF25-49AFE24B27ED}"/>
                </a:ext>
              </a:extLst>
            </p:cNvPr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710C9EA-F4FC-4B4E-AAAB-35B59C92E512}"/>
              </a:ext>
            </a:extLst>
          </p:cNvPr>
          <p:cNvSpPr/>
          <p:nvPr/>
        </p:nvSpPr>
        <p:spPr>
          <a:xfrm>
            <a:off x="9322835" y="1620596"/>
            <a:ext cx="609847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inpin heiti" charset="-122"/>
                <a:ea typeface="inpin heiti" charset="-122"/>
              </a:rPr>
              <a:t>千佛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4229F4-56A7-4E71-8543-FF4366617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H="1">
            <a:off x="-2645146" y="1438540"/>
            <a:ext cx="6987908" cy="39306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49E858-CD06-14B5-FFB1-461E967DC80D}"/>
              </a:ext>
            </a:extLst>
          </p:cNvPr>
          <p:cNvSpPr txBox="1"/>
          <p:nvPr/>
        </p:nvSpPr>
        <p:spPr>
          <a:xfrm>
            <a:off x="2532391" y="5306009"/>
            <a:ext cx="5858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北周窟设计的具有规律的千佛图斜行方向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末森薰著顾虹译：敦煌莫高窟北周时代石窟的空间构成解析图案展示的方向性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艺术史研究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149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A81814A1-B6EB-7B9E-DF09-8849328315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9619" y="1210378"/>
            <a:ext cx="6500545" cy="3626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57005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5C723BE-7C97-4AF6-90EB-19F442C41895}"/>
              </a:ext>
            </a:extLst>
          </p:cNvPr>
          <p:cNvGrpSpPr/>
          <p:nvPr/>
        </p:nvGrpSpPr>
        <p:grpSpPr>
          <a:xfrm>
            <a:off x="8611847" y="1262743"/>
            <a:ext cx="1978704" cy="4542746"/>
            <a:chOff x="8611847" y="1262743"/>
            <a:chExt cx="1978704" cy="4542746"/>
          </a:xfrm>
        </p:grpSpPr>
        <p:sp>
          <p:nvSpPr>
            <p:cNvPr id="5" name="矩形 2">
              <a:extLst>
                <a:ext uri="{FF2B5EF4-FFF2-40B4-BE49-F238E27FC236}">
                  <a16:creationId xmlns:a16="http://schemas.microsoft.com/office/drawing/2014/main" id="{6AABEE3D-044C-4CB9-B9BB-C4BB0635E64B}"/>
                </a:ext>
              </a:extLst>
            </p:cNvPr>
            <p:cNvSpPr/>
            <p:nvPr/>
          </p:nvSpPr>
          <p:spPr>
            <a:xfrm>
              <a:off x="8614228" y="1262743"/>
              <a:ext cx="1973943" cy="4542746"/>
            </a:xfrm>
            <a:custGeom>
              <a:avLst/>
              <a:gdLst>
                <a:gd name="connsiteX0" fmla="*/ 0 w 1973943"/>
                <a:gd name="connsiteY0" fmla="*/ 0 h 4542746"/>
                <a:gd name="connsiteX1" fmla="*/ 1973943 w 1973943"/>
                <a:gd name="connsiteY1" fmla="*/ 0 h 4542746"/>
                <a:gd name="connsiteX2" fmla="*/ 1973943 w 1973943"/>
                <a:gd name="connsiteY2" fmla="*/ 4542746 h 4542746"/>
                <a:gd name="connsiteX3" fmla="*/ 0 w 1973943"/>
                <a:gd name="connsiteY3" fmla="*/ 4542746 h 4542746"/>
                <a:gd name="connsiteX4" fmla="*/ 0 w 1973943"/>
                <a:gd name="connsiteY4" fmla="*/ 0 h 4542746"/>
                <a:gd name="connsiteX0" fmla="*/ 0 w 1973943"/>
                <a:gd name="connsiteY0" fmla="*/ 14513 h 4557259"/>
                <a:gd name="connsiteX1" fmla="*/ 1175658 w 1973943"/>
                <a:gd name="connsiteY1" fmla="*/ 0 h 4557259"/>
                <a:gd name="connsiteX2" fmla="*/ 1973943 w 1973943"/>
                <a:gd name="connsiteY2" fmla="*/ 14513 h 4557259"/>
                <a:gd name="connsiteX3" fmla="*/ 1973943 w 1973943"/>
                <a:gd name="connsiteY3" fmla="*/ 4557259 h 4557259"/>
                <a:gd name="connsiteX4" fmla="*/ 0 w 1973943"/>
                <a:gd name="connsiteY4" fmla="*/ 4557259 h 4557259"/>
                <a:gd name="connsiteX5" fmla="*/ 0 w 1973943"/>
                <a:gd name="connsiteY5" fmla="*/ 14513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1267098 w 1973943"/>
                <a:gd name="connsiteY5" fmla="*/ 91440 h 4557259"/>
                <a:gd name="connsiteX0" fmla="*/ 1175658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2687 w 1973943"/>
                <a:gd name="connsiteY0" fmla="*/ 0 h 4557259"/>
                <a:gd name="connsiteX1" fmla="*/ 1973943 w 1973943"/>
                <a:gd name="connsiteY1" fmla="*/ 14513 h 4557259"/>
                <a:gd name="connsiteX2" fmla="*/ 1973943 w 1973943"/>
                <a:gd name="connsiteY2" fmla="*/ 4557259 h 4557259"/>
                <a:gd name="connsiteX3" fmla="*/ 0 w 1973943"/>
                <a:gd name="connsiteY3" fmla="*/ 4557259 h 4557259"/>
                <a:gd name="connsiteX4" fmla="*/ 0 w 1973943"/>
                <a:gd name="connsiteY4" fmla="*/ 14513 h 4557259"/>
                <a:gd name="connsiteX5" fmla="*/ 251098 w 1973943"/>
                <a:gd name="connsiteY5" fmla="*/ 4355 h 4557259"/>
                <a:gd name="connsiteX0" fmla="*/ 1719037 w 1973943"/>
                <a:gd name="connsiteY0" fmla="*/ 2739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8345 h 4552904"/>
                <a:gd name="connsiteX1" fmla="*/ 1973943 w 1973943"/>
                <a:gd name="connsiteY1" fmla="*/ 10158 h 4552904"/>
                <a:gd name="connsiteX2" fmla="*/ 1973943 w 1973943"/>
                <a:gd name="connsiteY2" fmla="*/ 4552904 h 4552904"/>
                <a:gd name="connsiteX3" fmla="*/ 0 w 1973943"/>
                <a:gd name="connsiteY3" fmla="*/ 4552904 h 4552904"/>
                <a:gd name="connsiteX4" fmla="*/ 0 w 1973943"/>
                <a:gd name="connsiteY4" fmla="*/ 10158 h 4552904"/>
                <a:gd name="connsiteX5" fmla="*/ 251098 w 1973943"/>
                <a:gd name="connsiteY5" fmla="*/ 0 h 455290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38398 w 1973943"/>
                <a:gd name="connsiteY5" fmla="*/ 4355 h 4544559"/>
                <a:gd name="connsiteX0" fmla="*/ 1719037 w 1973943"/>
                <a:gd name="connsiteY0" fmla="*/ 1995 h 4546554"/>
                <a:gd name="connsiteX1" fmla="*/ 1973943 w 1973943"/>
                <a:gd name="connsiteY1" fmla="*/ 3808 h 4546554"/>
                <a:gd name="connsiteX2" fmla="*/ 1973943 w 1973943"/>
                <a:gd name="connsiteY2" fmla="*/ 4546554 h 4546554"/>
                <a:gd name="connsiteX3" fmla="*/ 0 w 1973943"/>
                <a:gd name="connsiteY3" fmla="*/ 4546554 h 4546554"/>
                <a:gd name="connsiteX4" fmla="*/ 0 w 1973943"/>
                <a:gd name="connsiteY4" fmla="*/ 3808 h 4546554"/>
                <a:gd name="connsiteX5" fmla="*/ 244748 w 1973943"/>
                <a:gd name="connsiteY5" fmla="*/ 0 h 4546554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5" fmla="*/ 244748 w 1973943"/>
                <a:gd name="connsiteY5" fmla="*/ 387 h 4544559"/>
                <a:gd name="connsiteX0" fmla="*/ 1719037 w 1973943"/>
                <a:gd name="connsiteY0" fmla="*/ 0 h 4544559"/>
                <a:gd name="connsiteX1" fmla="*/ 1973943 w 1973943"/>
                <a:gd name="connsiteY1" fmla="*/ 1813 h 4544559"/>
                <a:gd name="connsiteX2" fmla="*/ 1973943 w 1973943"/>
                <a:gd name="connsiteY2" fmla="*/ 4544559 h 4544559"/>
                <a:gd name="connsiteX3" fmla="*/ 0 w 1973943"/>
                <a:gd name="connsiteY3" fmla="*/ 4544559 h 4544559"/>
                <a:gd name="connsiteX4" fmla="*/ 0 w 1973943"/>
                <a:gd name="connsiteY4" fmla="*/ 1813 h 4544559"/>
                <a:gd name="connsiteX0" fmla="*/ 1973943 w 1973943"/>
                <a:gd name="connsiteY0" fmla="*/ 0 h 4542746"/>
                <a:gd name="connsiteX1" fmla="*/ 1973943 w 1973943"/>
                <a:gd name="connsiteY1" fmla="*/ 4542746 h 4542746"/>
                <a:gd name="connsiteX2" fmla="*/ 0 w 1973943"/>
                <a:gd name="connsiteY2" fmla="*/ 4542746 h 4542746"/>
                <a:gd name="connsiteX3" fmla="*/ 0 w 1973943"/>
                <a:gd name="connsiteY3" fmla="*/ 0 h 45427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73943" h="4542746">
                  <a:moveTo>
                    <a:pt x="1973943" y="0"/>
                  </a:moveTo>
                  <a:lnTo>
                    <a:pt x="1973943" y="4542746"/>
                  </a:lnTo>
                  <a:lnTo>
                    <a:pt x="0" y="4542746"/>
                  </a:lnTo>
                  <a:lnTo>
                    <a:pt x="0" y="0"/>
                  </a:lnTo>
                </a:path>
              </a:pathLst>
            </a:cu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3EAC48CD-9679-4B33-A40B-95BBF55D7C88}"/>
                </a:ext>
              </a:extLst>
            </p:cNvPr>
            <p:cNvCxnSpPr/>
            <p:nvPr/>
          </p:nvCxnSpPr>
          <p:spPr>
            <a:xfrm>
              <a:off x="8611847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0400746E-2538-483F-92C5-FFE663506FFA}"/>
                </a:ext>
              </a:extLst>
            </p:cNvPr>
            <p:cNvCxnSpPr/>
            <p:nvPr/>
          </p:nvCxnSpPr>
          <p:spPr>
            <a:xfrm>
              <a:off x="10260804" y="1262743"/>
              <a:ext cx="329747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AEDF5EA-87FD-450A-A8A6-8439852B79B3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8162523" y="3597578"/>
            <a:ext cx="2425648" cy="219174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1FDEBE0-32FE-4907-B659-7EE5BCC6FBF9}"/>
              </a:ext>
            </a:extLst>
          </p:cNvPr>
          <p:cNvSpPr/>
          <p:nvPr/>
        </p:nvSpPr>
        <p:spPr>
          <a:xfrm>
            <a:off x="10556992" y="2255314"/>
            <a:ext cx="68467" cy="4822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  <a:latin typeface="inpin heiti" charset="-122"/>
              <a:ea typeface="inpin heiti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373CDC2E-5DE3-4ABC-90C4-D61D803B4793}"/>
              </a:ext>
            </a:extLst>
          </p:cNvPr>
          <p:cNvGrpSpPr/>
          <p:nvPr/>
        </p:nvGrpSpPr>
        <p:grpSpPr>
          <a:xfrm>
            <a:off x="10154903" y="3341470"/>
            <a:ext cx="1217171" cy="246092"/>
            <a:chOff x="1283151" y="1878141"/>
            <a:chExt cx="2809875" cy="342900"/>
          </a:xfrm>
        </p:grpSpPr>
        <p:sp>
          <p:nvSpPr>
            <p:cNvPr id="11" name="任意多边形 6">
              <a:extLst>
                <a:ext uri="{FF2B5EF4-FFF2-40B4-BE49-F238E27FC236}">
                  <a16:creationId xmlns:a16="http://schemas.microsoft.com/office/drawing/2014/main" id="{B08C0DC1-A397-4ADF-86B8-FD977C8AEA94}"/>
                </a:ext>
              </a:extLst>
            </p:cNvPr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任意多边形 7">
              <a:extLst>
                <a:ext uri="{FF2B5EF4-FFF2-40B4-BE49-F238E27FC236}">
                  <a16:creationId xmlns:a16="http://schemas.microsoft.com/office/drawing/2014/main" id="{CCF996C0-6E50-4077-AAF3-686E6AB953DF}"/>
                </a:ext>
              </a:extLst>
            </p:cNvPr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AB09B6F-FC3C-4BE2-A43C-4A36F804A74A}"/>
              </a:ext>
            </a:extLst>
          </p:cNvPr>
          <p:cNvGrpSpPr/>
          <p:nvPr/>
        </p:nvGrpSpPr>
        <p:grpSpPr>
          <a:xfrm>
            <a:off x="7648994" y="2531086"/>
            <a:ext cx="1666537" cy="482248"/>
            <a:chOff x="3283540" y="3135441"/>
            <a:chExt cx="2028943" cy="587118"/>
          </a:xfrm>
        </p:grpSpPr>
        <p:sp>
          <p:nvSpPr>
            <p:cNvPr id="14" name="任意多边形 9">
              <a:extLst>
                <a:ext uri="{FF2B5EF4-FFF2-40B4-BE49-F238E27FC236}">
                  <a16:creationId xmlns:a16="http://schemas.microsoft.com/office/drawing/2014/main" id="{A4D65F85-4111-4FE2-B756-73E7C75A1A1D}"/>
                </a:ext>
              </a:extLst>
            </p:cNvPr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5" name="任意多边形 10">
              <a:extLst>
                <a:ext uri="{FF2B5EF4-FFF2-40B4-BE49-F238E27FC236}">
                  <a16:creationId xmlns:a16="http://schemas.microsoft.com/office/drawing/2014/main" id="{1267997D-3495-4A74-AECE-502E38380712}"/>
                </a:ext>
              </a:extLst>
            </p:cNvPr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6" name="任意多边形 11">
              <a:extLst>
                <a:ext uri="{FF2B5EF4-FFF2-40B4-BE49-F238E27FC236}">
                  <a16:creationId xmlns:a16="http://schemas.microsoft.com/office/drawing/2014/main" id="{F2DD8DCE-3B9B-4AFA-9C55-AA7AA66EC43A}"/>
                </a:ext>
              </a:extLst>
            </p:cNvPr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7" name="任意多边形 12">
              <a:extLst>
                <a:ext uri="{FF2B5EF4-FFF2-40B4-BE49-F238E27FC236}">
                  <a16:creationId xmlns:a16="http://schemas.microsoft.com/office/drawing/2014/main" id="{49E078CF-AFB1-4B09-BF25-49AFE24B27ED}"/>
                </a:ext>
              </a:extLst>
            </p:cNvPr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8" name="矩形 17">
            <a:extLst>
              <a:ext uri="{FF2B5EF4-FFF2-40B4-BE49-F238E27FC236}">
                <a16:creationId xmlns:a16="http://schemas.microsoft.com/office/drawing/2014/main" id="{F710C9EA-F4FC-4B4E-AAAB-35B59C92E512}"/>
              </a:ext>
            </a:extLst>
          </p:cNvPr>
          <p:cNvSpPr/>
          <p:nvPr/>
        </p:nvSpPr>
        <p:spPr>
          <a:xfrm>
            <a:off x="9322835" y="1620596"/>
            <a:ext cx="609847" cy="15696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inpin heiti" charset="-122"/>
                <a:ea typeface="inpin heiti" charset="-122"/>
              </a:rPr>
              <a:t>供养人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74229F4-56A7-4E71-8543-FF43666171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H="1">
            <a:off x="-2645146" y="1438540"/>
            <a:ext cx="6987908" cy="393069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C149E858-CD06-14B5-FFB1-461E967DC80D}"/>
              </a:ext>
            </a:extLst>
          </p:cNvPr>
          <p:cNvSpPr txBox="1"/>
          <p:nvPr/>
        </p:nvSpPr>
        <p:spPr>
          <a:xfrm>
            <a:off x="2532391" y="5306009"/>
            <a:ext cx="5858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北周窟设计的</a:t>
            </a:r>
            <a:r>
              <a:rPr lang="zh-CN" altLang="en-US" kern="100" dirty="0"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供养人</a:t>
            </a:r>
            <a:endParaRPr lang="en-US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末森薰著顾虹译：敦煌莫高窟北周时代石窟的空间构成解析图案展示的方向性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艺术史研究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142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4587E4B-8336-C36A-20A0-C32EA6E5F4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787" y="1068676"/>
            <a:ext cx="6583679" cy="41617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7229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C5D83E-24C3-4360-8092-910519E856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25">
            <a:extLst>
              <a:ext uri="{FF2B5EF4-FFF2-40B4-BE49-F238E27FC236}">
                <a16:creationId xmlns:a16="http://schemas.microsoft.com/office/drawing/2014/main" id="{B1306ED9-5D4F-43E1-8E38-F98C02262BAE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443968" y="1338264"/>
            <a:ext cx="8991138" cy="5453662"/>
            <a:chOff x="2219910" y="1269000"/>
            <a:chExt cx="8991138" cy="5453662"/>
          </a:xfrm>
        </p:grpSpPr>
        <p:cxnSp>
          <p:nvCxnSpPr>
            <p:cNvPr id="5" name="直接连接符 4">
              <a:extLst>
                <a:ext uri="{FF2B5EF4-FFF2-40B4-BE49-F238E27FC236}">
                  <a16:creationId xmlns:a16="http://schemas.microsoft.com/office/drawing/2014/main" id="{C69E1EC1-50AB-49DA-BCCE-EF1C6F4DC532}"/>
                </a:ext>
              </a:extLst>
            </p:cNvPr>
            <p:cNvCxnSpPr/>
            <p:nvPr/>
          </p:nvCxnSpPr>
          <p:spPr>
            <a:xfrm flipV="1">
              <a:off x="2219910" y="4970937"/>
              <a:ext cx="3058903" cy="50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009782BE-1D6D-4BEF-8D2D-B510C650FE05}"/>
                </a:ext>
              </a:extLst>
            </p:cNvPr>
            <p:cNvSpPr/>
            <p:nvPr/>
          </p:nvSpPr>
          <p:spPr>
            <a:xfrm>
              <a:off x="2492859" y="1269000"/>
              <a:ext cx="2520000" cy="3960000"/>
            </a:xfrm>
            <a:prstGeom prst="rect">
              <a:avLst/>
            </a:pr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C9240253-29EE-43E2-BCF3-A3BE124AC6BB}"/>
                </a:ext>
              </a:extLst>
            </p:cNvPr>
            <p:cNvCxnSpPr/>
            <p:nvPr/>
          </p:nvCxnSpPr>
          <p:spPr>
            <a:xfrm>
              <a:off x="2224402" y="1735975"/>
              <a:ext cx="0" cy="32367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0CE681FD-C0A0-4340-8505-317697A71B73}"/>
                </a:ext>
              </a:extLst>
            </p:cNvPr>
            <p:cNvCxnSpPr/>
            <p:nvPr/>
          </p:nvCxnSpPr>
          <p:spPr>
            <a:xfrm>
              <a:off x="5280245" y="1735975"/>
              <a:ext cx="0" cy="3236786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F8934FEE-2231-432A-8EC0-CD248933415E}"/>
                </a:ext>
              </a:extLst>
            </p:cNvPr>
            <p:cNvCxnSpPr/>
            <p:nvPr/>
          </p:nvCxnSpPr>
          <p:spPr>
            <a:xfrm flipV="1">
              <a:off x="2226904" y="1739196"/>
              <a:ext cx="3058903" cy="503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BAFC92CB-DCB8-429F-A625-31BD2A8CAA17}"/>
                </a:ext>
              </a:extLst>
            </p:cNvPr>
            <p:cNvSpPr/>
            <p:nvPr/>
          </p:nvSpPr>
          <p:spPr>
            <a:xfrm>
              <a:off x="6096000" y="1269000"/>
              <a:ext cx="1818927" cy="69958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2435462E-F981-4428-9964-78F84F4B56A2}"/>
                </a:ext>
              </a:extLst>
            </p:cNvPr>
            <p:cNvSpPr/>
            <p:nvPr/>
          </p:nvSpPr>
          <p:spPr>
            <a:xfrm>
              <a:off x="6505553" y="1334620"/>
              <a:ext cx="90281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800" dirty="0">
                  <a:latin typeface="inpin heiti" charset="-122"/>
                  <a:ea typeface="inpin heiti" charset="-122"/>
                </a:rPr>
                <a:t>故事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29884B91-0361-4FD9-85FC-C19C576BD51E}"/>
                </a:ext>
              </a:extLst>
            </p:cNvPr>
            <p:cNvGrpSpPr/>
            <p:nvPr/>
          </p:nvGrpSpPr>
          <p:grpSpPr>
            <a:xfrm>
              <a:off x="7771770" y="1434127"/>
              <a:ext cx="664230" cy="301848"/>
              <a:chOff x="7771770" y="1434127"/>
              <a:chExt cx="664230" cy="30184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F3AC083D-5082-4944-8D17-EA7AEFC5D992}"/>
                  </a:ext>
                </a:extLst>
              </p:cNvPr>
              <p:cNvSpPr/>
              <p:nvPr/>
            </p:nvSpPr>
            <p:spPr>
              <a:xfrm>
                <a:off x="7771770" y="1434127"/>
                <a:ext cx="664230" cy="301848"/>
              </a:xfrm>
              <a:prstGeom prst="rect">
                <a:avLst/>
              </a:prstGeom>
              <a:blipFill dpi="0" rotWithShape="1">
                <a:blip r:embed="rId6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7" name="燕尾形 6">
                <a:extLst>
                  <a:ext uri="{FF2B5EF4-FFF2-40B4-BE49-F238E27FC236}">
                    <a16:creationId xmlns:a16="http://schemas.microsoft.com/office/drawing/2014/main" id="{F86498A4-334E-4DD9-BE2B-EE8AE69B03ED}"/>
                  </a:ext>
                </a:extLst>
              </p:cNvPr>
              <p:cNvSpPr/>
              <p:nvPr/>
            </p:nvSpPr>
            <p:spPr>
              <a:xfrm>
                <a:off x="8242664" y="1519462"/>
                <a:ext cx="140289" cy="131179"/>
              </a:xfrm>
              <a:prstGeom prst="chevron">
                <a:avLst>
                  <a:gd name="adj" fmla="val 309528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8" name="燕尾形 10">
                <a:extLst>
                  <a:ext uri="{FF2B5EF4-FFF2-40B4-BE49-F238E27FC236}">
                    <a16:creationId xmlns:a16="http://schemas.microsoft.com/office/drawing/2014/main" id="{06950D50-029D-4C44-9716-A80F8D68B4E6}"/>
                  </a:ext>
                </a:extLst>
              </p:cNvPr>
              <p:cNvSpPr/>
              <p:nvPr/>
            </p:nvSpPr>
            <p:spPr>
              <a:xfrm flipH="1">
                <a:off x="7822349" y="1519462"/>
                <a:ext cx="140289" cy="131179"/>
              </a:xfrm>
              <a:prstGeom prst="chevron">
                <a:avLst>
                  <a:gd name="adj" fmla="val 309528"/>
                </a:avLst>
              </a:prstGeom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1726EB6-3F2A-415D-AA69-85FD23D714E0}"/>
                </a:ext>
              </a:extLst>
            </p:cNvPr>
            <p:cNvSpPr/>
            <p:nvPr/>
          </p:nvSpPr>
          <p:spPr>
            <a:xfrm>
              <a:off x="5933977" y="5891665"/>
              <a:ext cx="527707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北周窟设计的</a:t>
              </a:r>
              <a:r>
                <a: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故事</a:t>
              </a:r>
              <a:endParaRPr lang="en-US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r>
                <a: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日</a:t>
              </a:r>
              <a:r>
                <a: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]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末森薰著顾虹译：敦煌莫高窟北周时代石窟的空间构成解析图案展示的方向性</a:t>
              </a:r>
              <a:r>
                <a: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[J]. </a:t>
              </a:r>
              <a:r>
                <a:rPr lang="zh-CN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艺术史研究</a:t>
              </a:r>
              <a:r>
                <a:rPr lang="zh-CN" altLang="en-US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，</a:t>
              </a:r>
              <a:r>
                <a:rPr lang="en-US" altLang="zh-CN" sz="1600" kern="100" dirty="0"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145</a:t>
              </a:r>
              <a:endParaRPr lang="zh-CN" altLang="zh-CN" sz="16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7" name="组合 16">
              <a:extLst>
                <a:ext uri="{FF2B5EF4-FFF2-40B4-BE49-F238E27FC236}">
                  <a16:creationId xmlns:a16="http://schemas.microsoft.com/office/drawing/2014/main" id="{B2758A92-DF2E-418C-B803-24D4211A9392}"/>
                </a:ext>
              </a:extLst>
            </p:cNvPr>
            <p:cNvGrpSpPr/>
            <p:nvPr/>
          </p:nvGrpSpPr>
          <p:grpSpPr>
            <a:xfrm>
              <a:off x="6108797" y="2476884"/>
              <a:ext cx="267568" cy="286420"/>
              <a:chOff x="5264106" y="4964174"/>
              <a:chExt cx="267568" cy="286420"/>
            </a:xfrm>
          </p:grpSpPr>
          <p:sp>
            <p:nvSpPr>
              <p:cNvPr id="24" name="Freeform 80">
                <a:extLst>
                  <a:ext uri="{FF2B5EF4-FFF2-40B4-BE49-F238E27FC236}">
                    <a16:creationId xmlns:a16="http://schemas.microsoft.com/office/drawing/2014/main" id="{221807EE-9512-4F81-907F-F2509B4C85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4106" y="4990322"/>
                <a:ext cx="178176" cy="260272"/>
              </a:xfrm>
              <a:custGeom>
                <a:avLst/>
                <a:gdLst>
                  <a:gd name="T0" fmla="*/ 62 w 124"/>
                  <a:gd name="T1" fmla="*/ 82 h 181"/>
                  <a:gd name="T2" fmla="*/ 103 w 124"/>
                  <a:gd name="T3" fmla="*/ 41 h 181"/>
                  <a:gd name="T4" fmla="*/ 62 w 124"/>
                  <a:gd name="T5" fmla="*/ 0 h 181"/>
                  <a:gd name="T6" fmla="*/ 21 w 124"/>
                  <a:gd name="T7" fmla="*/ 41 h 181"/>
                  <a:gd name="T8" fmla="*/ 62 w 124"/>
                  <a:gd name="T9" fmla="*/ 82 h 181"/>
                  <a:gd name="T10" fmla="*/ 123 w 124"/>
                  <a:gd name="T11" fmla="*/ 171 h 181"/>
                  <a:gd name="T12" fmla="*/ 122 w 124"/>
                  <a:gd name="T13" fmla="*/ 168 h 181"/>
                  <a:gd name="T14" fmla="*/ 103 w 124"/>
                  <a:gd name="T15" fmla="*/ 112 h 181"/>
                  <a:gd name="T16" fmla="*/ 69 w 124"/>
                  <a:gd name="T17" fmla="*/ 97 h 181"/>
                  <a:gd name="T18" fmla="*/ 49 w 124"/>
                  <a:gd name="T19" fmla="*/ 97 h 181"/>
                  <a:gd name="T20" fmla="*/ 20 w 124"/>
                  <a:gd name="T21" fmla="*/ 112 h 181"/>
                  <a:gd name="T22" fmla="*/ 2 w 124"/>
                  <a:gd name="T23" fmla="*/ 167 h 181"/>
                  <a:gd name="T24" fmla="*/ 1 w 124"/>
                  <a:gd name="T25" fmla="*/ 171 h 181"/>
                  <a:gd name="T26" fmla="*/ 10 w 124"/>
                  <a:gd name="T27" fmla="*/ 181 h 181"/>
                  <a:gd name="T28" fmla="*/ 115 w 124"/>
                  <a:gd name="T29" fmla="*/ 181 h 181"/>
                  <a:gd name="T30" fmla="*/ 123 w 124"/>
                  <a:gd name="T31" fmla="*/ 171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24" h="181">
                    <a:moveTo>
                      <a:pt x="62" y="82"/>
                    </a:moveTo>
                    <a:cubicBezTo>
                      <a:pt x="84" y="82"/>
                      <a:pt x="103" y="64"/>
                      <a:pt x="103" y="41"/>
                    </a:cubicBezTo>
                    <a:cubicBezTo>
                      <a:pt x="103" y="19"/>
                      <a:pt x="84" y="0"/>
                      <a:pt x="62" y="0"/>
                    </a:cubicBezTo>
                    <a:cubicBezTo>
                      <a:pt x="39" y="0"/>
                      <a:pt x="21" y="19"/>
                      <a:pt x="21" y="41"/>
                    </a:cubicBezTo>
                    <a:cubicBezTo>
                      <a:pt x="21" y="64"/>
                      <a:pt x="39" y="82"/>
                      <a:pt x="62" y="82"/>
                    </a:cubicBezTo>
                    <a:close/>
                    <a:moveTo>
                      <a:pt x="123" y="171"/>
                    </a:moveTo>
                    <a:cubicBezTo>
                      <a:pt x="122" y="168"/>
                      <a:pt x="122" y="168"/>
                      <a:pt x="122" y="168"/>
                    </a:cubicBezTo>
                    <a:cubicBezTo>
                      <a:pt x="119" y="154"/>
                      <a:pt x="109" y="121"/>
                      <a:pt x="103" y="112"/>
                    </a:cubicBezTo>
                    <a:cubicBezTo>
                      <a:pt x="94" y="96"/>
                      <a:pt x="69" y="97"/>
                      <a:pt x="69" y="97"/>
                    </a:cubicBezTo>
                    <a:cubicBezTo>
                      <a:pt x="49" y="97"/>
                      <a:pt x="49" y="97"/>
                      <a:pt x="49" y="97"/>
                    </a:cubicBezTo>
                    <a:cubicBezTo>
                      <a:pt x="49" y="97"/>
                      <a:pt x="31" y="96"/>
                      <a:pt x="20" y="112"/>
                    </a:cubicBezTo>
                    <a:cubicBezTo>
                      <a:pt x="15" y="120"/>
                      <a:pt x="6" y="151"/>
                      <a:pt x="2" y="167"/>
                    </a:cubicBezTo>
                    <a:cubicBezTo>
                      <a:pt x="2" y="169"/>
                      <a:pt x="1" y="171"/>
                      <a:pt x="1" y="171"/>
                    </a:cubicBezTo>
                    <a:cubicBezTo>
                      <a:pt x="0" y="176"/>
                      <a:pt x="4" y="181"/>
                      <a:pt x="10" y="181"/>
                    </a:cubicBezTo>
                    <a:cubicBezTo>
                      <a:pt x="115" y="181"/>
                      <a:pt x="115" y="181"/>
                      <a:pt x="115" y="181"/>
                    </a:cubicBezTo>
                    <a:cubicBezTo>
                      <a:pt x="121" y="181"/>
                      <a:pt x="124" y="176"/>
                      <a:pt x="123" y="171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5" name="Freeform 81">
                <a:extLst>
                  <a:ext uri="{FF2B5EF4-FFF2-40B4-BE49-F238E27FC236}">
                    <a16:creationId xmlns:a16="http://schemas.microsoft.com/office/drawing/2014/main" id="{AE70538C-6647-4952-BDFD-38DD7219D6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26471" y="4964174"/>
                <a:ext cx="105203" cy="113716"/>
              </a:xfrm>
              <a:custGeom>
                <a:avLst/>
                <a:gdLst>
                  <a:gd name="T0" fmla="*/ 12 w 73"/>
                  <a:gd name="T1" fmla="*/ 64 h 79"/>
                  <a:gd name="T2" fmla="*/ 3 w 73"/>
                  <a:gd name="T3" fmla="*/ 71 h 79"/>
                  <a:gd name="T4" fmla="*/ 12 w 73"/>
                  <a:gd name="T5" fmla="*/ 79 h 79"/>
                  <a:gd name="T6" fmla="*/ 22 w 73"/>
                  <a:gd name="T7" fmla="*/ 71 h 79"/>
                  <a:gd name="T8" fmla="*/ 12 w 73"/>
                  <a:gd name="T9" fmla="*/ 64 h 79"/>
                  <a:gd name="T10" fmla="*/ 37 w 73"/>
                  <a:gd name="T11" fmla="*/ 0 h 79"/>
                  <a:gd name="T12" fmla="*/ 0 w 73"/>
                  <a:gd name="T13" fmla="*/ 29 h 79"/>
                  <a:gd name="T14" fmla="*/ 37 w 73"/>
                  <a:gd name="T15" fmla="*/ 59 h 79"/>
                  <a:gd name="T16" fmla="*/ 73 w 73"/>
                  <a:gd name="T17" fmla="*/ 29 h 79"/>
                  <a:gd name="T18" fmla="*/ 37 w 73"/>
                  <a:gd name="T19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" h="79">
                    <a:moveTo>
                      <a:pt x="12" y="64"/>
                    </a:moveTo>
                    <a:cubicBezTo>
                      <a:pt x="7" y="64"/>
                      <a:pt x="3" y="67"/>
                      <a:pt x="3" y="71"/>
                    </a:cubicBezTo>
                    <a:cubicBezTo>
                      <a:pt x="3" y="76"/>
                      <a:pt x="7" y="79"/>
                      <a:pt x="12" y="79"/>
                    </a:cubicBezTo>
                    <a:cubicBezTo>
                      <a:pt x="18" y="79"/>
                      <a:pt x="22" y="76"/>
                      <a:pt x="22" y="71"/>
                    </a:cubicBezTo>
                    <a:cubicBezTo>
                      <a:pt x="22" y="67"/>
                      <a:pt x="18" y="64"/>
                      <a:pt x="12" y="64"/>
                    </a:cubicBezTo>
                    <a:close/>
                    <a:moveTo>
                      <a:pt x="37" y="0"/>
                    </a:moveTo>
                    <a:cubicBezTo>
                      <a:pt x="17" y="0"/>
                      <a:pt x="0" y="13"/>
                      <a:pt x="0" y="29"/>
                    </a:cubicBezTo>
                    <a:cubicBezTo>
                      <a:pt x="0" y="45"/>
                      <a:pt x="17" y="59"/>
                      <a:pt x="37" y="59"/>
                    </a:cubicBezTo>
                    <a:cubicBezTo>
                      <a:pt x="57" y="59"/>
                      <a:pt x="73" y="45"/>
                      <a:pt x="73" y="29"/>
                    </a:cubicBezTo>
                    <a:cubicBezTo>
                      <a:pt x="73" y="13"/>
                      <a:pt x="57" y="0"/>
                      <a:pt x="3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</p:grp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A429A2C-BAA0-4581-B526-E96785D00F95}"/>
                </a:ext>
              </a:extLst>
            </p:cNvPr>
            <p:cNvGrpSpPr/>
            <p:nvPr/>
          </p:nvGrpSpPr>
          <p:grpSpPr>
            <a:xfrm>
              <a:off x="6148932" y="3798835"/>
              <a:ext cx="276082" cy="251757"/>
              <a:chOff x="7206410" y="3113696"/>
              <a:chExt cx="276082" cy="251757"/>
            </a:xfrm>
            <a:solidFill>
              <a:schemeClr val="bg1"/>
            </a:solidFill>
          </p:grpSpPr>
          <p:sp>
            <p:nvSpPr>
              <p:cNvPr id="19" name="Freeform 247">
                <a:extLst>
                  <a:ext uri="{FF2B5EF4-FFF2-40B4-BE49-F238E27FC236}">
                    <a16:creationId xmlns:a16="http://schemas.microsoft.com/office/drawing/2014/main" id="{F5AFA016-0ACB-4724-B7D9-4313FC28E0D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4991" y="3113696"/>
                <a:ext cx="218919" cy="103378"/>
              </a:xfrm>
              <a:custGeom>
                <a:avLst/>
                <a:gdLst>
                  <a:gd name="T0" fmla="*/ 5 w 152"/>
                  <a:gd name="T1" fmla="*/ 0 h 72"/>
                  <a:gd name="T2" fmla="*/ 0 w 152"/>
                  <a:gd name="T3" fmla="*/ 5 h 72"/>
                  <a:gd name="T4" fmla="*/ 0 w 152"/>
                  <a:gd name="T5" fmla="*/ 48 h 72"/>
                  <a:gd name="T6" fmla="*/ 6 w 152"/>
                  <a:gd name="T7" fmla="*/ 48 h 72"/>
                  <a:gd name="T8" fmla="*/ 10 w 152"/>
                  <a:gd name="T9" fmla="*/ 48 h 72"/>
                  <a:gd name="T10" fmla="*/ 10 w 152"/>
                  <a:gd name="T11" fmla="*/ 5 h 72"/>
                  <a:gd name="T12" fmla="*/ 5 w 152"/>
                  <a:gd name="T13" fmla="*/ 0 h 72"/>
                  <a:gd name="T14" fmla="*/ 147 w 152"/>
                  <a:gd name="T15" fmla="*/ 0 h 72"/>
                  <a:gd name="T16" fmla="*/ 142 w 152"/>
                  <a:gd name="T17" fmla="*/ 5 h 72"/>
                  <a:gd name="T18" fmla="*/ 142 w 152"/>
                  <a:gd name="T19" fmla="*/ 72 h 72"/>
                  <a:gd name="T20" fmla="*/ 147 w 152"/>
                  <a:gd name="T21" fmla="*/ 71 h 72"/>
                  <a:gd name="T22" fmla="*/ 152 w 152"/>
                  <a:gd name="T23" fmla="*/ 71 h 72"/>
                  <a:gd name="T24" fmla="*/ 152 w 152"/>
                  <a:gd name="T25" fmla="*/ 5 h 72"/>
                  <a:gd name="T26" fmla="*/ 147 w 152"/>
                  <a:gd name="T27" fmla="*/ 0 h 72"/>
                  <a:gd name="T28" fmla="*/ 75 w 152"/>
                  <a:gd name="T29" fmla="*/ 0 h 72"/>
                  <a:gd name="T30" fmla="*/ 70 w 152"/>
                  <a:gd name="T31" fmla="*/ 5 h 72"/>
                  <a:gd name="T32" fmla="*/ 70 w 152"/>
                  <a:gd name="T33" fmla="*/ 33 h 72"/>
                  <a:gd name="T34" fmla="*/ 75 w 152"/>
                  <a:gd name="T35" fmla="*/ 33 h 72"/>
                  <a:gd name="T36" fmla="*/ 80 w 152"/>
                  <a:gd name="T37" fmla="*/ 33 h 72"/>
                  <a:gd name="T38" fmla="*/ 80 w 152"/>
                  <a:gd name="T39" fmla="*/ 5 h 72"/>
                  <a:gd name="T40" fmla="*/ 75 w 152"/>
                  <a:gd name="T41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2" h="72">
                    <a:moveTo>
                      <a:pt x="5" y="0"/>
                    </a:moveTo>
                    <a:cubicBezTo>
                      <a:pt x="3" y="0"/>
                      <a:pt x="0" y="2"/>
                      <a:pt x="0" y="5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2" y="48"/>
                      <a:pt x="4" y="48"/>
                      <a:pt x="6" y="48"/>
                    </a:cubicBezTo>
                    <a:cubicBezTo>
                      <a:pt x="7" y="48"/>
                      <a:pt x="9" y="48"/>
                      <a:pt x="10" y="48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10" y="2"/>
                      <a:pt x="8" y="0"/>
                      <a:pt x="5" y="0"/>
                    </a:cubicBezTo>
                    <a:close/>
                    <a:moveTo>
                      <a:pt x="147" y="0"/>
                    </a:moveTo>
                    <a:cubicBezTo>
                      <a:pt x="144" y="0"/>
                      <a:pt x="142" y="2"/>
                      <a:pt x="142" y="5"/>
                    </a:cubicBezTo>
                    <a:cubicBezTo>
                      <a:pt x="142" y="72"/>
                      <a:pt x="142" y="72"/>
                      <a:pt x="142" y="72"/>
                    </a:cubicBezTo>
                    <a:cubicBezTo>
                      <a:pt x="143" y="71"/>
                      <a:pt x="145" y="71"/>
                      <a:pt x="147" y="71"/>
                    </a:cubicBezTo>
                    <a:cubicBezTo>
                      <a:pt x="148" y="71"/>
                      <a:pt x="150" y="71"/>
                      <a:pt x="152" y="71"/>
                    </a:cubicBezTo>
                    <a:cubicBezTo>
                      <a:pt x="152" y="5"/>
                      <a:pt x="152" y="5"/>
                      <a:pt x="152" y="5"/>
                    </a:cubicBezTo>
                    <a:cubicBezTo>
                      <a:pt x="152" y="2"/>
                      <a:pt x="149" y="0"/>
                      <a:pt x="147" y="0"/>
                    </a:cubicBezTo>
                    <a:close/>
                    <a:moveTo>
                      <a:pt x="75" y="0"/>
                    </a:moveTo>
                    <a:cubicBezTo>
                      <a:pt x="72" y="0"/>
                      <a:pt x="70" y="2"/>
                      <a:pt x="70" y="5"/>
                    </a:cubicBezTo>
                    <a:cubicBezTo>
                      <a:pt x="70" y="33"/>
                      <a:pt x="70" y="33"/>
                      <a:pt x="70" y="33"/>
                    </a:cubicBezTo>
                    <a:cubicBezTo>
                      <a:pt x="72" y="33"/>
                      <a:pt x="73" y="33"/>
                      <a:pt x="75" y="33"/>
                    </a:cubicBezTo>
                    <a:cubicBezTo>
                      <a:pt x="77" y="33"/>
                      <a:pt x="79" y="33"/>
                      <a:pt x="80" y="33"/>
                    </a:cubicBezTo>
                    <a:cubicBezTo>
                      <a:pt x="80" y="5"/>
                      <a:pt x="80" y="5"/>
                      <a:pt x="80" y="5"/>
                    </a:cubicBezTo>
                    <a:cubicBezTo>
                      <a:pt x="80" y="2"/>
                      <a:pt x="78" y="0"/>
                      <a:pt x="75" y="0"/>
                    </a:cubicBezTo>
                    <a:close/>
                  </a:path>
                </a:pathLst>
              </a:custGeom>
              <a:blipFill>
                <a:blip r:embed="rId7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0" name="Freeform 248">
                <a:extLst>
                  <a:ext uri="{FF2B5EF4-FFF2-40B4-BE49-F238E27FC236}">
                    <a16:creationId xmlns:a16="http://schemas.microsoft.com/office/drawing/2014/main" id="{842D1853-CB86-456A-9AB2-39082FCAF44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34991" y="3254777"/>
                <a:ext cx="218919" cy="110676"/>
              </a:xfrm>
              <a:custGeom>
                <a:avLst/>
                <a:gdLst>
                  <a:gd name="T0" fmla="*/ 0 w 152"/>
                  <a:gd name="T1" fmla="*/ 15 h 77"/>
                  <a:gd name="T2" fmla="*/ 0 w 152"/>
                  <a:gd name="T3" fmla="*/ 71 h 77"/>
                  <a:gd name="T4" fmla="*/ 5 w 152"/>
                  <a:gd name="T5" fmla="*/ 77 h 77"/>
                  <a:gd name="T6" fmla="*/ 10 w 152"/>
                  <a:gd name="T7" fmla="*/ 71 h 77"/>
                  <a:gd name="T8" fmla="*/ 10 w 152"/>
                  <a:gd name="T9" fmla="*/ 15 h 77"/>
                  <a:gd name="T10" fmla="*/ 6 w 152"/>
                  <a:gd name="T11" fmla="*/ 16 h 77"/>
                  <a:gd name="T12" fmla="*/ 0 w 152"/>
                  <a:gd name="T13" fmla="*/ 15 h 77"/>
                  <a:gd name="T14" fmla="*/ 70 w 152"/>
                  <a:gd name="T15" fmla="*/ 0 h 77"/>
                  <a:gd name="T16" fmla="*/ 70 w 152"/>
                  <a:gd name="T17" fmla="*/ 71 h 77"/>
                  <a:gd name="T18" fmla="*/ 75 w 152"/>
                  <a:gd name="T19" fmla="*/ 77 h 77"/>
                  <a:gd name="T20" fmla="*/ 80 w 152"/>
                  <a:gd name="T21" fmla="*/ 71 h 77"/>
                  <a:gd name="T22" fmla="*/ 80 w 152"/>
                  <a:gd name="T23" fmla="*/ 0 h 77"/>
                  <a:gd name="T24" fmla="*/ 75 w 152"/>
                  <a:gd name="T25" fmla="*/ 1 h 77"/>
                  <a:gd name="T26" fmla="*/ 70 w 152"/>
                  <a:gd name="T27" fmla="*/ 0 h 77"/>
                  <a:gd name="T28" fmla="*/ 147 w 152"/>
                  <a:gd name="T29" fmla="*/ 39 h 77"/>
                  <a:gd name="T30" fmla="*/ 142 w 152"/>
                  <a:gd name="T31" fmla="*/ 38 h 77"/>
                  <a:gd name="T32" fmla="*/ 142 w 152"/>
                  <a:gd name="T33" fmla="*/ 71 h 77"/>
                  <a:gd name="T34" fmla="*/ 147 w 152"/>
                  <a:gd name="T35" fmla="*/ 77 h 77"/>
                  <a:gd name="T36" fmla="*/ 152 w 152"/>
                  <a:gd name="T37" fmla="*/ 71 h 77"/>
                  <a:gd name="T38" fmla="*/ 152 w 152"/>
                  <a:gd name="T39" fmla="*/ 38 h 77"/>
                  <a:gd name="T40" fmla="*/ 147 w 152"/>
                  <a:gd name="T41" fmla="*/ 39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52" h="77">
                    <a:moveTo>
                      <a:pt x="0" y="15"/>
                    </a:moveTo>
                    <a:cubicBezTo>
                      <a:pt x="0" y="71"/>
                      <a:pt x="0" y="71"/>
                      <a:pt x="0" y="71"/>
                    </a:cubicBezTo>
                    <a:cubicBezTo>
                      <a:pt x="0" y="74"/>
                      <a:pt x="3" y="77"/>
                      <a:pt x="5" y="77"/>
                    </a:cubicBezTo>
                    <a:cubicBezTo>
                      <a:pt x="8" y="77"/>
                      <a:pt x="10" y="74"/>
                      <a:pt x="10" y="71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9" y="15"/>
                      <a:pt x="7" y="16"/>
                      <a:pt x="6" y="16"/>
                    </a:cubicBezTo>
                    <a:cubicBezTo>
                      <a:pt x="4" y="16"/>
                      <a:pt x="2" y="15"/>
                      <a:pt x="0" y="15"/>
                    </a:cubicBezTo>
                    <a:close/>
                    <a:moveTo>
                      <a:pt x="70" y="0"/>
                    </a:moveTo>
                    <a:cubicBezTo>
                      <a:pt x="70" y="71"/>
                      <a:pt x="70" y="71"/>
                      <a:pt x="70" y="71"/>
                    </a:cubicBezTo>
                    <a:cubicBezTo>
                      <a:pt x="70" y="74"/>
                      <a:pt x="72" y="77"/>
                      <a:pt x="75" y="77"/>
                    </a:cubicBezTo>
                    <a:cubicBezTo>
                      <a:pt x="78" y="77"/>
                      <a:pt x="80" y="74"/>
                      <a:pt x="80" y="71"/>
                    </a:cubicBezTo>
                    <a:cubicBezTo>
                      <a:pt x="80" y="0"/>
                      <a:pt x="80" y="0"/>
                      <a:pt x="80" y="0"/>
                    </a:cubicBezTo>
                    <a:cubicBezTo>
                      <a:pt x="79" y="1"/>
                      <a:pt x="77" y="1"/>
                      <a:pt x="75" y="1"/>
                    </a:cubicBezTo>
                    <a:cubicBezTo>
                      <a:pt x="73" y="1"/>
                      <a:pt x="72" y="0"/>
                      <a:pt x="70" y="0"/>
                    </a:cubicBezTo>
                    <a:close/>
                    <a:moveTo>
                      <a:pt x="147" y="39"/>
                    </a:moveTo>
                    <a:cubicBezTo>
                      <a:pt x="145" y="39"/>
                      <a:pt x="143" y="39"/>
                      <a:pt x="142" y="38"/>
                    </a:cubicBezTo>
                    <a:cubicBezTo>
                      <a:pt x="142" y="71"/>
                      <a:pt x="142" y="71"/>
                      <a:pt x="142" y="71"/>
                    </a:cubicBezTo>
                    <a:cubicBezTo>
                      <a:pt x="142" y="74"/>
                      <a:pt x="144" y="77"/>
                      <a:pt x="147" y="77"/>
                    </a:cubicBezTo>
                    <a:cubicBezTo>
                      <a:pt x="149" y="77"/>
                      <a:pt x="152" y="74"/>
                      <a:pt x="152" y="71"/>
                    </a:cubicBezTo>
                    <a:cubicBezTo>
                      <a:pt x="152" y="38"/>
                      <a:pt x="152" y="38"/>
                      <a:pt x="152" y="38"/>
                    </a:cubicBezTo>
                    <a:cubicBezTo>
                      <a:pt x="150" y="39"/>
                      <a:pt x="148" y="39"/>
                      <a:pt x="147" y="39"/>
                    </a:cubicBezTo>
                    <a:close/>
                  </a:path>
                </a:pathLst>
              </a:custGeom>
              <a:blipFill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1" name="Oval 249">
                <a:extLst>
                  <a:ext uri="{FF2B5EF4-FFF2-40B4-BE49-F238E27FC236}">
                    <a16:creationId xmlns:a16="http://schemas.microsoft.com/office/drawing/2014/main" id="{D8E33528-BF73-460B-B01C-97EE903949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408911" y="3225587"/>
                <a:ext cx="73581" cy="73581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2" name="Oval 250">
                <a:extLst>
                  <a:ext uri="{FF2B5EF4-FFF2-40B4-BE49-F238E27FC236}">
                    <a16:creationId xmlns:a16="http://schemas.microsoft.com/office/drawing/2014/main" id="{1260E21B-0F02-40A9-A4A4-987FD13C09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08573" y="3171466"/>
                <a:ext cx="71758" cy="72973"/>
              </a:xfrm>
              <a:prstGeom prst="ellipse">
                <a:avLst/>
              </a:prstGeom>
              <a:solidFill>
                <a:schemeClr val="tx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3" name="Oval 251">
                <a:extLst>
                  <a:ext uri="{FF2B5EF4-FFF2-40B4-BE49-F238E27FC236}">
                    <a16:creationId xmlns:a16="http://schemas.microsoft.com/office/drawing/2014/main" id="{3991AB7D-6D2A-43CC-B70A-693A1ADB2B3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6410" y="3192750"/>
                <a:ext cx="73581" cy="73581"/>
              </a:xfrm>
              <a:prstGeom prst="ellipse">
                <a:avLst/>
              </a:prstGeom>
              <a:grpFill/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dirty="0">
                  <a:latin typeface="inpin heiti" charset="-122"/>
                  <a:ea typeface="inpin heiti" charset="-122"/>
                </a:endParaRPr>
              </a:p>
            </p:txBody>
          </p:sp>
        </p:grp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C5280F0E-27C1-2E26-88D9-AF933D9C30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41424" y="2063538"/>
            <a:ext cx="6536847" cy="3930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9054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9E321E4-2775-4822-BF78-277CDADF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019382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C6498A-CDBC-4F86-AED1-9EE7E17530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868" y="1240134"/>
            <a:ext cx="904875" cy="2006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C1EB9E2-888C-4ADD-AA7B-F11827A8E501}"/>
              </a:ext>
            </a:extLst>
          </p:cNvPr>
          <p:cNvSpPr/>
          <p:nvPr/>
        </p:nvSpPr>
        <p:spPr>
          <a:xfrm>
            <a:off x="742970" y="1855796"/>
            <a:ext cx="72877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菱形</a:t>
            </a: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83E8EBFE-1FE2-4F86-B972-46F1DD622C72}"/>
              </a:ext>
            </a:extLst>
          </p:cNvPr>
          <p:cNvSpPr txBox="1"/>
          <p:nvPr/>
        </p:nvSpPr>
        <p:spPr>
          <a:xfrm>
            <a:off x="1397743" y="355535"/>
            <a:ext cx="5214803" cy="494718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600" dirty="0"/>
              <a:t>壁画表现空间就是通过这样阻隔又被组织成有构思意图的结构空间”，这种“意图”在克孜尔菱格画中得到更全面地施展。</a:t>
            </a:r>
            <a:r>
              <a:rPr lang="en-US" altLang="zh-CN" sz="1600" dirty="0"/>
              <a:t> ——</a:t>
            </a:r>
            <a:r>
              <a:rPr lang="zh-CN" altLang="en-US" sz="1600" dirty="0"/>
              <a:t>孟嗣徽</a:t>
            </a:r>
            <a:endParaRPr lang="en-US" altLang="zh-CN" sz="1600" dirty="0"/>
          </a:p>
          <a:p>
            <a:pPr algn="just">
              <a:lnSpc>
                <a:spcPct val="200000"/>
              </a:lnSpc>
            </a:pPr>
            <a:r>
              <a:rPr lang="zh-CN" altLang="en-US" sz="1600" dirty="0"/>
              <a:t>“阻隔”即菱格有效分割空间的优势，“组织”即在菱格中绘上佛教故事画面，故事情节简明扼要，两者共同成就了克孜尔菱格画的艺术魅力和佛教精神。另外，从造型技巧而言，这种几何构图也具很强的操作性。相较于后来在莫高窟中频繁出现的各类复杂的植物纹，这种简约的菱格形式在构图、设色等方面都易于创作、推广，对早期佛教的传播来说，无疑起到了积极的作用。</a:t>
            </a:r>
            <a:endParaRPr lang="zh-CN" altLang="en-US" sz="16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FE3F28D-03BD-B521-7019-F51D7C421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8" y="693319"/>
            <a:ext cx="3143250" cy="315595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C883659-D9C4-2171-FD97-7DE73CA4B3E2}"/>
              </a:ext>
            </a:extLst>
          </p:cNvPr>
          <p:cNvSpPr txBox="1"/>
          <p:nvPr/>
        </p:nvSpPr>
        <p:spPr>
          <a:xfrm>
            <a:off x="7053943" y="4253593"/>
            <a:ext cx="424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高勇：佛教菱格画到连环画形式的演变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以克孜尔和莫高窟的故事画为例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艺术探索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2015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34955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9E321E4-2775-4822-BF78-277CDADF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55796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C6498A-CDBC-4F86-AED1-9EE7E17530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868" y="1240134"/>
            <a:ext cx="904875" cy="2006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C1EB9E2-888C-4ADD-AA7B-F11827A8E501}"/>
              </a:ext>
            </a:extLst>
          </p:cNvPr>
          <p:cNvSpPr/>
          <p:nvPr/>
        </p:nvSpPr>
        <p:spPr>
          <a:xfrm>
            <a:off x="742970" y="1855796"/>
            <a:ext cx="728778" cy="83099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菱形</a:t>
            </a: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83E8EBFE-1FE2-4F86-B972-46F1DD622C72}"/>
              </a:ext>
            </a:extLst>
          </p:cNvPr>
          <p:cNvSpPr txBox="1"/>
          <p:nvPr/>
        </p:nvSpPr>
        <p:spPr>
          <a:xfrm>
            <a:off x="1397743" y="355535"/>
            <a:ext cx="5214803" cy="29774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200000"/>
              </a:lnSpc>
            </a:pPr>
            <a:endParaRPr lang="en-US" altLang="zh-CN" sz="1600" dirty="0"/>
          </a:p>
          <a:p>
            <a:pPr algn="just">
              <a:lnSpc>
                <a:spcPct val="200000"/>
              </a:lnSpc>
            </a:pPr>
            <a:r>
              <a:rPr lang="zh-CN" altLang="en-US" sz="1600" dirty="0"/>
              <a:t>菱形式只是撷取本生故事中最精彩的一个场面在绘画中予以表示，不是采用卷轴连环画的构图形式。</a:t>
            </a:r>
            <a:endParaRPr lang="en-US" altLang="zh-CN" sz="1600" dirty="0"/>
          </a:p>
          <a:p>
            <a:pPr algn="just">
              <a:lnSpc>
                <a:spcPct val="200000"/>
              </a:lnSpc>
            </a:pPr>
            <a:r>
              <a:rPr lang="zh-CN" altLang="en-US" sz="1600" dirty="0"/>
              <a:t>单从佛本生故事和佛传故事来看，前者多为一生一故事，而后者则描绘释迦一生教化的事迹，不仅画面众多，而且有比较清晰的时间脉络可循。</a:t>
            </a:r>
            <a:endParaRPr lang="zh-CN" altLang="en-US" sz="16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FE3F28D-03BD-B521-7019-F51D7C4215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618" y="693319"/>
            <a:ext cx="3143250" cy="315595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5C883659-D9C4-2171-FD97-7DE73CA4B3E2}"/>
              </a:ext>
            </a:extLst>
          </p:cNvPr>
          <p:cNvSpPr txBox="1"/>
          <p:nvPr/>
        </p:nvSpPr>
        <p:spPr>
          <a:xfrm>
            <a:off x="7053943" y="4253593"/>
            <a:ext cx="424542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高勇：佛教菱格画到连环画形式的演变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以克孜尔和莫高窟的故事画为例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艺术探索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2015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3" name="箭头: 下 2">
            <a:extLst>
              <a:ext uri="{FF2B5EF4-FFF2-40B4-BE49-F238E27FC236}">
                <a16:creationId xmlns:a16="http://schemas.microsoft.com/office/drawing/2014/main" id="{A366095E-AF97-0381-8F66-2387CDE2E56C}"/>
              </a:ext>
            </a:extLst>
          </p:cNvPr>
          <p:cNvSpPr/>
          <p:nvPr/>
        </p:nvSpPr>
        <p:spPr>
          <a:xfrm>
            <a:off x="3690257" y="3502479"/>
            <a:ext cx="473529" cy="889907"/>
          </a:xfrm>
          <a:prstGeom prst="down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287B2F-8136-79C6-4F21-C0277CA58998}"/>
              </a:ext>
            </a:extLst>
          </p:cNvPr>
          <p:cNvSpPr txBox="1"/>
          <p:nvPr/>
        </p:nvSpPr>
        <p:spPr>
          <a:xfrm>
            <a:off x="3518807" y="4469785"/>
            <a:ext cx="2408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连环画</a:t>
            </a:r>
          </a:p>
        </p:txBody>
      </p:sp>
    </p:spTree>
    <p:extLst>
      <p:ext uri="{BB962C8B-B14F-4D97-AF65-F5344CB8AC3E}">
        <p14:creationId xmlns:p14="http://schemas.microsoft.com/office/powerpoint/2010/main" val="701188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3" grpId="0" animBg="1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79E321E4-2775-4822-BF78-277CDADF67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970396"/>
            <a:ext cx="12192000" cy="68580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3C6498A-CDBC-4F86-AED1-9EE7E17530F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2868" y="1240134"/>
            <a:ext cx="904875" cy="200660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BC1EB9E2-888C-4ADD-AA7B-F11827A8E501}"/>
              </a:ext>
            </a:extLst>
          </p:cNvPr>
          <p:cNvSpPr/>
          <p:nvPr/>
        </p:nvSpPr>
        <p:spPr>
          <a:xfrm>
            <a:off x="687665" y="1671130"/>
            <a:ext cx="728778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连环画</a:t>
            </a:r>
          </a:p>
        </p:txBody>
      </p:sp>
      <p:sp>
        <p:nvSpPr>
          <p:cNvPr id="24" name="TextBox 69">
            <a:extLst>
              <a:ext uri="{FF2B5EF4-FFF2-40B4-BE49-F238E27FC236}">
                <a16:creationId xmlns:a16="http://schemas.microsoft.com/office/drawing/2014/main" id="{83E8EBFE-1FE2-4F86-B972-46F1DD622C72}"/>
              </a:ext>
            </a:extLst>
          </p:cNvPr>
          <p:cNvSpPr txBox="1"/>
          <p:nvPr/>
        </p:nvSpPr>
        <p:spPr>
          <a:xfrm>
            <a:off x="1471748" y="216742"/>
            <a:ext cx="4186594" cy="494250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just">
              <a:lnSpc>
                <a:spcPct val="200000"/>
              </a:lnSpc>
            </a:pPr>
            <a:r>
              <a:rPr lang="zh-CN" altLang="en-US" sz="1600" dirty="0"/>
              <a:t>在“形”上连环画没有明显的要求，而重在对故事情节的处理，即“多图一故事” ，也就是说在故事情节的截取方面，连环画突破了“一图”对单一情节（“一故事”）的局限，而通过 “多图”来实现复杂情节的表现。尽管这里的“图”是静止的，但是，通过合理的组合便使故事情节达到动态 的、连贯的、持续的效果，这也是“连环”的内涵之一。</a:t>
            </a:r>
            <a:endParaRPr lang="en-US" altLang="zh-CN" sz="1600" dirty="0"/>
          </a:p>
          <a:p>
            <a:pPr algn="just">
              <a:lnSpc>
                <a:spcPct val="200000"/>
              </a:lnSpc>
            </a:pPr>
            <a:r>
              <a:rPr lang="zh-CN" altLang="en-US" sz="1600" dirty="0"/>
              <a:t>                                聚合式</a:t>
            </a:r>
            <a:endParaRPr lang="en-US" altLang="zh-CN" sz="1600" dirty="0"/>
          </a:p>
          <a:p>
            <a:pPr algn="just">
              <a:lnSpc>
                <a:spcPct val="200000"/>
              </a:lnSpc>
            </a:pPr>
            <a:r>
              <a:rPr lang="en-US" altLang="zh-CN" sz="16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                                S</a:t>
            </a:r>
            <a:r>
              <a:rPr lang="zh-CN" altLang="en-US" sz="16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F55E96-B12E-5813-D584-678DCBFE1B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660" y="693510"/>
            <a:ext cx="2851150" cy="6540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2E11DA4-3E67-0169-8CA4-7EBC748169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2385" y="2077822"/>
            <a:ext cx="2933700" cy="170815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3C6F064-5298-4314-DD69-115481B5B3A5}"/>
              </a:ext>
            </a:extLst>
          </p:cNvPr>
          <p:cNvSpPr txBox="1"/>
          <p:nvPr/>
        </p:nvSpPr>
        <p:spPr>
          <a:xfrm>
            <a:off x="6563614" y="1494158"/>
            <a:ext cx="5380735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聚合式代表：九色鹿</a:t>
            </a:r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S</a:t>
            </a:r>
            <a:r>
              <a:rPr lang="zh-CN" altLang="en-US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式代表：</a:t>
            </a:r>
            <a:r>
              <a:rPr lang="zh-CN" altLang="zh-CN" sz="105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萨陲那太子本生</a:t>
            </a: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高勇：佛教菱格画到连环画形式的演变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以克孜尔和莫高窟的故事画为例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艺术探索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2015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13-15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52575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14020-9CA7-49E0-99A6-F3657231A9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>
            <a:extLst>
              <a:ext uri="{FF2B5EF4-FFF2-40B4-BE49-F238E27FC236}">
                <a16:creationId xmlns:a16="http://schemas.microsoft.com/office/drawing/2014/main" id="{67377C03-A44B-49AA-A57F-636D858FDF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08237" y="3316712"/>
            <a:ext cx="4169823" cy="2969964"/>
            <a:chOff x="4238273" y="1698975"/>
            <a:chExt cx="3482178" cy="248018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62A5716-59ED-4D64-BB4C-EA6078BC98CB}"/>
                </a:ext>
              </a:extLst>
            </p:cNvPr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ED358468-1E11-440B-B1BA-166F82776A25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30D92C01-2C18-4811-B930-93C4A218B253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F27E72-57C6-49A6-926B-DC27136B6B64}"/>
                </a:ext>
              </a:extLst>
            </p:cNvPr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inpin heiti" charset="-122"/>
                  <a:ea typeface="inpin heiti" charset="-122"/>
                </a:rPr>
                <a:t>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A4D8C9-CA8C-495A-A415-9C7692A29454}"/>
                </a:ext>
              </a:extLst>
            </p:cNvPr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第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D2CAC2-DD1C-48B2-93B1-FD320E380DFA}"/>
                </a:ext>
              </a:extLst>
            </p:cNvPr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贰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385BDEB-F944-4B9C-B28F-3B7F95F62805}"/>
                </a:ext>
              </a:extLst>
            </p:cNvPr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部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C8477C8-E39E-4450-89DB-E778BE6D7326}"/>
                </a:ext>
              </a:extLst>
            </p:cNvPr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9026612A-FD6C-4297-9655-C65EFF0B8AAB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BF25E2EB-1711-4897-BAD4-55AD3FC471C9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2113C80-207A-4504-960C-09B546F816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67EB6B7-5104-4BED-9F7B-D89D8082C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8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3" name="任意多边形 54">
              <a:extLst>
                <a:ext uri="{FF2B5EF4-FFF2-40B4-BE49-F238E27FC236}">
                  <a16:creationId xmlns:a16="http://schemas.microsoft.com/office/drawing/2014/main" id="{2170103C-FB5C-4E18-868E-18BC14DDBEC0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4" name="任意多边形 56">
              <a:extLst>
                <a:ext uri="{FF2B5EF4-FFF2-40B4-BE49-F238E27FC236}">
                  <a16:creationId xmlns:a16="http://schemas.microsoft.com/office/drawing/2014/main" id="{E1CA9CD4-5478-42B4-A30D-4A3EADA262B5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20" name="PA_库_矩形 10">
            <a:extLst>
              <a:ext uri="{FF2B5EF4-FFF2-40B4-BE49-F238E27FC236}">
                <a16:creationId xmlns:a16="http://schemas.microsoft.com/office/drawing/2014/main" id="{7DD4A79E-2323-A3FE-16D4-88F7A3FFDED7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61673" y="3956907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故事内容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  <p:sp>
        <p:nvSpPr>
          <p:cNvPr id="21" name="PA_库_矩形 10">
            <a:extLst>
              <a:ext uri="{FF2B5EF4-FFF2-40B4-BE49-F238E27FC236}">
                <a16:creationId xmlns:a16="http://schemas.microsoft.com/office/drawing/2014/main" id="{41450A93-9196-EAA2-673A-28EA99B019EF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5895771" y="4287273"/>
            <a:ext cx="1754326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inpin heiti" charset="-122"/>
                <a:ea typeface="inpin heiti" charset="-122"/>
              </a:rPr>
              <a:t>九色鹿</a:t>
            </a:r>
            <a:endParaRPr lang="en-US" altLang="zh-CN" b="1" dirty="0">
              <a:latin typeface="inpin heiti" charset="-122"/>
              <a:ea typeface="inpin heiti" charset="-122"/>
            </a:endParaRPr>
          </a:p>
          <a:p>
            <a:pPr>
              <a:lnSpc>
                <a:spcPct val="150000"/>
              </a:lnSpc>
            </a:pPr>
            <a:r>
              <a:rPr lang="zh-CN" altLang="zh-CN" b="1" dirty="0"/>
              <a:t>萨陲那太子本生</a:t>
            </a:r>
          </a:p>
          <a:p>
            <a:pPr>
              <a:lnSpc>
                <a:spcPct val="150000"/>
              </a:lnSpc>
            </a:pP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1423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0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  <p:bldP spid="21" grpId="0" autoUpdateAnimBg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B3829C5-9722-4959-9D1D-88D4C34A3553}"/>
              </a:ext>
            </a:extLst>
          </p:cNvPr>
          <p:cNvGrpSpPr/>
          <p:nvPr/>
        </p:nvGrpSpPr>
        <p:grpSpPr>
          <a:xfrm>
            <a:off x="10448249" y="1623053"/>
            <a:ext cx="728778" cy="2125706"/>
            <a:chOff x="10424186" y="1430547"/>
            <a:chExt cx="728778" cy="21257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4A2EF41-EC14-4CDE-A981-5CB2DCE567C4}"/>
                </a:ext>
              </a:extLst>
            </p:cNvPr>
            <p:cNvGrpSpPr/>
            <p:nvPr/>
          </p:nvGrpSpPr>
          <p:grpSpPr>
            <a:xfrm>
              <a:off x="10424186" y="1432268"/>
              <a:ext cx="585304" cy="2123985"/>
              <a:chOff x="10424186" y="1432268"/>
              <a:chExt cx="585304" cy="212398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15E0C1-6607-4C51-A2E6-BECD8D04C2EA}"/>
                  </a:ext>
                </a:extLst>
              </p:cNvPr>
              <p:cNvSpPr/>
              <p:nvPr/>
            </p:nvSpPr>
            <p:spPr>
              <a:xfrm>
                <a:off x="10424186" y="1432268"/>
                <a:ext cx="585304" cy="2123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0FCD92C1-FDFD-475E-9072-29A2038F2D32}"/>
                  </a:ext>
                </a:extLst>
              </p:cNvPr>
              <p:cNvSpPr/>
              <p:nvPr/>
            </p:nvSpPr>
            <p:spPr>
              <a:xfrm rot="5400000" flipV="1">
                <a:off x="10924035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E0F575B9-B009-41EE-905B-3F7F269C5640}"/>
                  </a:ext>
                </a:extLst>
              </p:cNvPr>
              <p:cNvSpPr/>
              <p:nvPr/>
            </p:nvSpPr>
            <p:spPr>
              <a:xfrm rot="16200000" flipH="1" flipV="1">
                <a:off x="10424186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直角三角形 15">
                <a:extLst>
                  <a:ext uri="{FF2B5EF4-FFF2-40B4-BE49-F238E27FC236}">
                    <a16:creationId xmlns:a16="http://schemas.microsoft.com/office/drawing/2014/main" id="{BB371151-9E9F-43AC-88C1-A1DF1ADAE1A7}"/>
                  </a:ext>
                </a:extLst>
              </p:cNvPr>
              <p:cNvSpPr/>
              <p:nvPr/>
            </p:nvSpPr>
            <p:spPr>
              <a:xfrm rot="16200000">
                <a:off x="10924035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6A062568-B476-4DE5-B426-3C37792261D9}"/>
                  </a:ext>
                </a:extLst>
              </p:cNvPr>
              <p:cNvSpPr/>
              <p:nvPr/>
            </p:nvSpPr>
            <p:spPr>
              <a:xfrm rot="5400000" flipH="1">
                <a:off x="10424186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ADA5B7-D915-4520-90ED-B53A7694A550}"/>
                </a:ext>
              </a:extLst>
            </p:cNvPr>
            <p:cNvSpPr/>
            <p:nvPr/>
          </p:nvSpPr>
          <p:spPr>
            <a:xfrm>
              <a:off x="10424186" y="1430547"/>
              <a:ext cx="72877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zh-CN" altLang="en-US" sz="3200" dirty="0">
                  <a:latin typeface="inpin heiti" charset="-122"/>
                  <a:ea typeface="inpin heiti" charset="-122"/>
                </a:rPr>
                <a:t>九色鹿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2C6E32-2551-462F-B53D-F83E48D701E9}"/>
              </a:ext>
            </a:extLst>
          </p:cNvPr>
          <p:cNvCxnSpPr/>
          <p:nvPr/>
        </p:nvCxnSpPr>
        <p:spPr>
          <a:xfrm>
            <a:off x="11035410" y="3821331"/>
            <a:ext cx="0" cy="179801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7B58B23-69CF-459A-B5FD-6456B9D0E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4FC41F-68A1-42E8-B8DC-68C457629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3984857" y="2312804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2BFF97-8E13-2DD5-1201-7022C6075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8395" y="1113269"/>
            <a:ext cx="27513089" cy="46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1687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2B3829C5-9722-4959-9D1D-88D4C34A3553}"/>
              </a:ext>
            </a:extLst>
          </p:cNvPr>
          <p:cNvGrpSpPr/>
          <p:nvPr/>
        </p:nvGrpSpPr>
        <p:grpSpPr>
          <a:xfrm>
            <a:off x="10448249" y="1623053"/>
            <a:ext cx="728778" cy="2125706"/>
            <a:chOff x="10424186" y="1430547"/>
            <a:chExt cx="728778" cy="2125706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F4A2EF41-EC14-4CDE-A981-5CB2DCE567C4}"/>
                </a:ext>
              </a:extLst>
            </p:cNvPr>
            <p:cNvGrpSpPr/>
            <p:nvPr/>
          </p:nvGrpSpPr>
          <p:grpSpPr>
            <a:xfrm>
              <a:off x="10424186" y="1432268"/>
              <a:ext cx="585304" cy="2123985"/>
              <a:chOff x="10424186" y="1432268"/>
              <a:chExt cx="585304" cy="2123985"/>
            </a:xfrm>
          </p:grpSpPr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315E0C1-6607-4C51-A2E6-BECD8D04C2EA}"/>
                  </a:ext>
                </a:extLst>
              </p:cNvPr>
              <p:cNvSpPr/>
              <p:nvPr/>
            </p:nvSpPr>
            <p:spPr>
              <a:xfrm>
                <a:off x="10424186" y="1432268"/>
                <a:ext cx="585304" cy="2123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4" name="直角三角形 13">
                <a:extLst>
                  <a:ext uri="{FF2B5EF4-FFF2-40B4-BE49-F238E27FC236}">
                    <a16:creationId xmlns:a16="http://schemas.microsoft.com/office/drawing/2014/main" id="{0FCD92C1-FDFD-475E-9072-29A2038F2D32}"/>
                  </a:ext>
                </a:extLst>
              </p:cNvPr>
              <p:cNvSpPr/>
              <p:nvPr/>
            </p:nvSpPr>
            <p:spPr>
              <a:xfrm rot="5400000" flipV="1">
                <a:off x="10924035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5" name="直角三角形 14">
                <a:extLst>
                  <a:ext uri="{FF2B5EF4-FFF2-40B4-BE49-F238E27FC236}">
                    <a16:creationId xmlns:a16="http://schemas.microsoft.com/office/drawing/2014/main" id="{E0F575B9-B009-41EE-905B-3F7F269C5640}"/>
                  </a:ext>
                </a:extLst>
              </p:cNvPr>
              <p:cNvSpPr/>
              <p:nvPr/>
            </p:nvSpPr>
            <p:spPr>
              <a:xfrm rot="16200000" flipH="1" flipV="1">
                <a:off x="10424186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直角三角形 15">
                <a:extLst>
                  <a:ext uri="{FF2B5EF4-FFF2-40B4-BE49-F238E27FC236}">
                    <a16:creationId xmlns:a16="http://schemas.microsoft.com/office/drawing/2014/main" id="{BB371151-9E9F-43AC-88C1-A1DF1ADAE1A7}"/>
                  </a:ext>
                </a:extLst>
              </p:cNvPr>
              <p:cNvSpPr/>
              <p:nvPr/>
            </p:nvSpPr>
            <p:spPr>
              <a:xfrm rot="16200000">
                <a:off x="10924035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7" name="直角三角形 16">
                <a:extLst>
                  <a:ext uri="{FF2B5EF4-FFF2-40B4-BE49-F238E27FC236}">
                    <a16:creationId xmlns:a16="http://schemas.microsoft.com/office/drawing/2014/main" id="{6A062568-B476-4DE5-B426-3C37792261D9}"/>
                  </a:ext>
                </a:extLst>
              </p:cNvPr>
              <p:cNvSpPr/>
              <p:nvPr/>
            </p:nvSpPr>
            <p:spPr>
              <a:xfrm rot="5400000" flipH="1">
                <a:off x="10424186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2DADA5B7-D915-4520-90ED-B53A7694A550}"/>
                </a:ext>
              </a:extLst>
            </p:cNvPr>
            <p:cNvSpPr/>
            <p:nvPr/>
          </p:nvSpPr>
          <p:spPr>
            <a:xfrm>
              <a:off x="10424186" y="1430547"/>
              <a:ext cx="728778" cy="15696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r>
                <a:rPr lang="zh-CN" altLang="en-US" sz="3200" dirty="0">
                  <a:latin typeface="inpin heiti" charset="-122"/>
                  <a:ea typeface="inpin heiti" charset="-122"/>
                </a:rPr>
                <a:t>九色鹿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212C6E32-2551-462F-B53D-F83E48D701E9}"/>
              </a:ext>
            </a:extLst>
          </p:cNvPr>
          <p:cNvCxnSpPr/>
          <p:nvPr/>
        </p:nvCxnSpPr>
        <p:spPr>
          <a:xfrm>
            <a:off x="11035410" y="3821331"/>
            <a:ext cx="0" cy="1798010"/>
          </a:xfrm>
          <a:prstGeom prst="lin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7B58B23-69CF-459A-B5FD-6456B9D0E0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54FC41F-68A1-42E8-B8DC-68C457629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3984857" y="2312804"/>
            <a:ext cx="12192000" cy="68580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92BFF97-8E13-2DD5-1201-7022C60754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6562" y="987879"/>
            <a:ext cx="27513089" cy="463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51255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8000" advClick="0" advTm="4000">
        <p159:morph option="byObject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8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427524B-B9F4-4571-852A-11A77EE651FF}"/>
              </a:ext>
            </a:extLst>
          </p:cNvPr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PA_库_任意多边形 72">
            <a:extLst>
              <a:ext uri="{FF2B5EF4-FFF2-40B4-BE49-F238E27FC236}">
                <a16:creationId xmlns:a16="http://schemas.microsoft.com/office/drawing/2014/main" id="{FF3E95B0-888B-4E9A-82E8-6DEABE8382C5}"/>
              </a:ext>
            </a:extLst>
          </p:cNvPr>
          <p:cNvSpPr>
            <a:spLocks/>
          </p:cNvSpPr>
          <p:nvPr>
            <p:custDataLst>
              <p:tags r:id="rId1"/>
            </p:custDataLst>
          </p:nvPr>
        </p:nvSpPr>
        <p:spPr bwMode="auto">
          <a:xfrm rot="3956530">
            <a:off x="10789268" y="1632048"/>
            <a:ext cx="371811" cy="352521"/>
          </a:xfrm>
          <a:custGeom>
            <a:avLst/>
            <a:gdLst>
              <a:gd name="connsiteX0" fmla="*/ 1484795 w 2797015"/>
              <a:gd name="connsiteY0" fmla="*/ 886671 h 2651904"/>
              <a:gd name="connsiteX1" fmla="*/ 959227 w 2797015"/>
              <a:gd name="connsiteY1" fmla="*/ 1239664 h 2651904"/>
              <a:gd name="connsiteX2" fmla="*/ 1312219 w 2797015"/>
              <a:gd name="connsiteY2" fmla="*/ 1765232 h 2651904"/>
              <a:gd name="connsiteX3" fmla="*/ 1837788 w 2797015"/>
              <a:gd name="connsiteY3" fmla="*/ 1412240 h 2651904"/>
              <a:gd name="connsiteX4" fmla="*/ 1484795 w 2797015"/>
              <a:gd name="connsiteY4" fmla="*/ 886671 h 2651904"/>
              <a:gd name="connsiteX5" fmla="*/ 1981391 w 2797015"/>
              <a:gd name="connsiteY5" fmla="*/ 15434 h 2651904"/>
              <a:gd name="connsiteX6" fmla="*/ 2408247 w 2797015"/>
              <a:gd name="connsiteY6" fmla="*/ 395301 h 2651904"/>
              <a:gd name="connsiteX7" fmla="*/ 2319005 w 2797015"/>
              <a:gd name="connsiteY7" fmla="*/ 912258 h 2651904"/>
              <a:gd name="connsiteX8" fmla="*/ 2685367 w 2797015"/>
              <a:gd name="connsiteY8" fmla="*/ 1136727 h 2651904"/>
              <a:gd name="connsiteX9" fmla="*/ 2553852 w 2797015"/>
              <a:gd name="connsiteY9" fmla="*/ 1932569 h 2651904"/>
              <a:gd name="connsiteX10" fmla="*/ 2016049 w 2797015"/>
              <a:gd name="connsiteY10" fmla="*/ 2011925 h 2651904"/>
              <a:gd name="connsiteX11" fmla="*/ 1908018 w 2797015"/>
              <a:gd name="connsiteY11" fmla="*/ 2415514 h 2651904"/>
              <a:gd name="connsiteX12" fmla="*/ 1083698 w 2797015"/>
              <a:gd name="connsiteY12" fmla="*/ 2542487 h 2651904"/>
              <a:gd name="connsiteX13" fmla="*/ 839456 w 2797015"/>
              <a:gd name="connsiteY13" fmla="*/ 2086748 h 2651904"/>
              <a:gd name="connsiteX14" fmla="*/ 804227 w 2797015"/>
              <a:gd name="connsiteY14" fmla="*/ 2086749 h 2651904"/>
              <a:gd name="connsiteX15" fmla="*/ 407333 w 2797015"/>
              <a:gd name="connsiteY15" fmla="*/ 2098084 h 2651904"/>
              <a:gd name="connsiteX16" fmla="*/ 29227 w 2797015"/>
              <a:gd name="connsiteY16" fmla="*/ 1379333 h 2651904"/>
              <a:gd name="connsiteX17" fmla="*/ 400288 w 2797015"/>
              <a:gd name="connsiteY17" fmla="*/ 1016558 h 2651904"/>
              <a:gd name="connsiteX18" fmla="*/ 393244 w 2797015"/>
              <a:gd name="connsiteY18" fmla="*/ 996151 h 2651904"/>
              <a:gd name="connsiteX19" fmla="*/ 397940 w 2797015"/>
              <a:gd name="connsiteY19" fmla="*/ 993883 h 2651904"/>
              <a:gd name="connsiteX20" fmla="*/ 257029 w 2797015"/>
              <a:gd name="connsiteY20" fmla="*/ 622037 h 2651904"/>
              <a:gd name="connsiteX21" fmla="*/ 846500 w 2797015"/>
              <a:gd name="connsiteY21" fmla="*/ 52930 h 2651904"/>
              <a:gd name="connsiteX22" fmla="*/ 1330289 w 2797015"/>
              <a:gd name="connsiteY22" fmla="*/ 295539 h 2651904"/>
              <a:gd name="connsiteX23" fmla="*/ 1663776 w 2797015"/>
              <a:gd name="connsiteY23" fmla="*/ 27989 h 2651904"/>
              <a:gd name="connsiteX24" fmla="*/ 1896680 w 2797015"/>
              <a:gd name="connsiteY24" fmla="*/ 2164 h 2651904"/>
              <a:gd name="connsiteX25" fmla="*/ 1981391 w 2797015"/>
              <a:gd name="connsiteY25" fmla="*/ 15434 h 26519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797015" h="2651904">
                <a:moveTo>
                  <a:pt x="1484795" y="886671"/>
                </a:moveTo>
                <a:cubicBezTo>
                  <a:pt x="1242187" y="839016"/>
                  <a:pt x="1006882" y="997056"/>
                  <a:pt x="959227" y="1239664"/>
                </a:cubicBezTo>
                <a:cubicBezTo>
                  <a:pt x="911571" y="1482272"/>
                  <a:pt x="1069612" y="1717577"/>
                  <a:pt x="1312219" y="1765232"/>
                </a:cubicBezTo>
                <a:cubicBezTo>
                  <a:pt x="1554827" y="1812888"/>
                  <a:pt x="1790132" y="1654848"/>
                  <a:pt x="1837788" y="1412240"/>
                </a:cubicBezTo>
                <a:cubicBezTo>
                  <a:pt x="1885443" y="1169632"/>
                  <a:pt x="1727403" y="934327"/>
                  <a:pt x="1484795" y="886671"/>
                </a:cubicBezTo>
                <a:close/>
                <a:moveTo>
                  <a:pt x="1981391" y="15434"/>
                </a:moveTo>
                <a:cubicBezTo>
                  <a:pt x="2175573" y="60095"/>
                  <a:pt x="2341975" y="198891"/>
                  <a:pt x="2408247" y="395301"/>
                </a:cubicBezTo>
                <a:cubicBezTo>
                  <a:pt x="2469308" y="576689"/>
                  <a:pt x="2429384" y="769415"/>
                  <a:pt x="2319005" y="912258"/>
                </a:cubicBezTo>
                <a:cubicBezTo>
                  <a:pt x="2459913" y="939467"/>
                  <a:pt x="2593776" y="1014290"/>
                  <a:pt x="2685367" y="1136727"/>
                </a:cubicBezTo>
                <a:cubicBezTo>
                  <a:pt x="2875595" y="1390671"/>
                  <a:pt x="2816882" y="1748912"/>
                  <a:pt x="2553852" y="1932569"/>
                </a:cubicBezTo>
                <a:cubicBezTo>
                  <a:pt x="2391807" y="2045935"/>
                  <a:pt x="2192186" y="2068609"/>
                  <a:pt x="2016049" y="2011925"/>
                </a:cubicBezTo>
                <a:cubicBezTo>
                  <a:pt x="2034837" y="2150234"/>
                  <a:pt x="1999609" y="2295345"/>
                  <a:pt x="1908018" y="2415514"/>
                </a:cubicBezTo>
                <a:cubicBezTo>
                  <a:pt x="1715442" y="2671725"/>
                  <a:pt x="1346729" y="2728409"/>
                  <a:pt x="1083698" y="2542487"/>
                </a:cubicBezTo>
                <a:cubicBezTo>
                  <a:pt x="926350" y="2431387"/>
                  <a:pt x="841804" y="2261335"/>
                  <a:pt x="839456" y="2086748"/>
                </a:cubicBezTo>
                <a:cubicBezTo>
                  <a:pt x="839456" y="2086748"/>
                  <a:pt x="839456" y="2086748"/>
                  <a:pt x="804227" y="2086749"/>
                </a:cubicBezTo>
                <a:cubicBezTo>
                  <a:pt x="682107" y="2134361"/>
                  <a:pt x="543545" y="2141165"/>
                  <a:pt x="407333" y="2098084"/>
                </a:cubicBezTo>
                <a:cubicBezTo>
                  <a:pt x="97333" y="2000589"/>
                  <a:pt x="-71759" y="1678625"/>
                  <a:pt x="29227" y="1379333"/>
                </a:cubicBezTo>
                <a:cubicBezTo>
                  <a:pt x="87940" y="1202480"/>
                  <a:pt x="231196" y="1070974"/>
                  <a:pt x="400288" y="1016558"/>
                </a:cubicBezTo>
                <a:cubicBezTo>
                  <a:pt x="400288" y="1016558"/>
                  <a:pt x="400288" y="1016558"/>
                  <a:pt x="393244" y="996151"/>
                </a:cubicBezTo>
                <a:cubicBezTo>
                  <a:pt x="393244" y="996151"/>
                  <a:pt x="393244" y="996151"/>
                  <a:pt x="397940" y="993883"/>
                </a:cubicBezTo>
                <a:cubicBezTo>
                  <a:pt x="311046" y="894118"/>
                  <a:pt x="257029" y="764881"/>
                  <a:pt x="257029" y="622037"/>
                </a:cubicBezTo>
                <a:cubicBezTo>
                  <a:pt x="257029" y="306875"/>
                  <a:pt x="520060" y="52931"/>
                  <a:pt x="846500" y="52930"/>
                </a:cubicBezTo>
                <a:cubicBezTo>
                  <a:pt x="1046122" y="52930"/>
                  <a:pt x="1222261" y="148161"/>
                  <a:pt x="1330289" y="295539"/>
                </a:cubicBezTo>
                <a:cubicBezTo>
                  <a:pt x="1400745" y="173100"/>
                  <a:pt x="1515821" y="75605"/>
                  <a:pt x="1663776" y="27989"/>
                </a:cubicBezTo>
                <a:cubicBezTo>
                  <a:pt x="1741275" y="3616"/>
                  <a:pt x="1820243" y="-4318"/>
                  <a:pt x="1896680" y="2164"/>
                </a:cubicBezTo>
                <a:cubicBezTo>
                  <a:pt x="1925343" y="4595"/>
                  <a:pt x="1953651" y="9054"/>
                  <a:pt x="1981391" y="15434"/>
                </a:cubicBezTo>
                <a:close/>
              </a:path>
            </a:pathLst>
          </a:custGeom>
          <a:blipFill>
            <a:blip r:embed="rId1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solidFill>
                <a:srgbClr val="C69540"/>
              </a:solidFill>
              <a:latin typeface="inpin heiti" charset="-122"/>
              <a:ea typeface="inpin heiti" charset="-122"/>
            </a:endParaRPr>
          </a:p>
        </p:txBody>
      </p:sp>
      <p:sp>
        <p:nvSpPr>
          <p:cNvPr id="5" name="PA_库_矩形 3">
            <a:extLst>
              <a:ext uri="{FF2B5EF4-FFF2-40B4-BE49-F238E27FC236}">
                <a16:creationId xmlns:a16="http://schemas.microsoft.com/office/drawing/2014/main" id="{452C1247-BE1C-4352-BF55-8155D66B16E6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9266817" y="1919236"/>
            <a:ext cx="1745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华文行楷" panose="02010800040101010101" pitchFamily="2" charset="-122"/>
                <a:ea typeface="华文行楷" panose="02010800040101010101" pitchFamily="2" charset="-122"/>
              </a:rPr>
              <a:t>游敦煌</a:t>
            </a:r>
          </a:p>
        </p:txBody>
      </p:sp>
      <p:sp>
        <p:nvSpPr>
          <p:cNvPr id="8" name="PA_库_文本框 7">
            <a:extLst>
              <a:ext uri="{FF2B5EF4-FFF2-40B4-BE49-F238E27FC236}">
                <a16:creationId xmlns:a16="http://schemas.microsoft.com/office/drawing/2014/main" id="{3459F846-9B71-457D-A0B6-5EBC8D469B4A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034000" y="858470"/>
            <a:ext cx="1694695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600" dirty="0">
                <a:blipFill>
                  <a:blip r:embed="rId19"/>
                  <a:stretch>
                    <a:fillRect/>
                  </a:stretch>
                </a:blipFill>
                <a:latin typeface="inpin heiti" charset="-122"/>
                <a:ea typeface="inpin heiti" charset="-122"/>
              </a:rPr>
              <a:t>目</a:t>
            </a:r>
            <a:endParaRPr lang="en-US" altLang="zh-CN" sz="6600" dirty="0">
              <a:blipFill>
                <a:blip r:embed="rId19"/>
                <a:stretch>
                  <a:fillRect/>
                </a:stretch>
              </a:blipFill>
              <a:latin typeface="inpin heiti" charset="-122"/>
              <a:ea typeface="inpin heiti" charset="-122"/>
            </a:endParaRPr>
          </a:p>
          <a:p>
            <a:r>
              <a:rPr lang="en-US" altLang="zh-CN" sz="6600" dirty="0">
                <a:blipFill>
                  <a:blip r:embed="rId19"/>
                  <a:stretch>
                    <a:fillRect/>
                  </a:stretch>
                </a:blipFill>
                <a:latin typeface="inpin heiti" charset="-122"/>
                <a:ea typeface="inpin heiti" charset="-122"/>
              </a:rPr>
              <a:t>   </a:t>
            </a:r>
            <a:r>
              <a:rPr lang="zh-CN" altLang="en-US" sz="6600" dirty="0">
                <a:blipFill>
                  <a:blip r:embed="rId19"/>
                  <a:stretch>
                    <a:fillRect/>
                  </a:stretch>
                </a:blipFill>
                <a:latin typeface="inpin heiti" charset="-122"/>
                <a:ea typeface="inpin heiti" charset="-122"/>
              </a:rPr>
              <a:t>录</a:t>
            </a:r>
          </a:p>
        </p:txBody>
      </p:sp>
      <p:sp>
        <p:nvSpPr>
          <p:cNvPr id="9" name="PA_库_任意多边形 5">
            <a:extLst>
              <a:ext uri="{FF2B5EF4-FFF2-40B4-BE49-F238E27FC236}">
                <a16:creationId xmlns:a16="http://schemas.microsoft.com/office/drawing/2014/main" id="{0FD6355A-64CA-4311-AD23-A2DC0267F265}"/>
              </a:ext>
            </a:extLst>
          </p:cNvPr>
          <p:cNvSpPr>
            <a:spLocks noEditPoints="1"/>
          </p:cNvSpPr>
          <p:nvPr>
            <p:custDataLst>
              <p:tags r:id="rId4"/>
            </p:custDataLst>
          </p:nvPr>
        </p:nvSpPr>
        <p:spPr bwMode="auto">
          <a:xfrm flipH="1">
            <a:off x="1504230" y="167262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0" name="PA_库_矩形 9">
            <a:extLst>
              <a:ext uri="{FF2B5EF4-FFF2-40B4-BE49-F238E27FC236}">
                <a16:creationId xmlns:a16="http://schemas.microsoft.com/office/drawing/2014/main" id="{68E40EA8-C306-42EE-9C86-B71727FC8868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609714" y="49187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inpin heiti" charset="-122"/>
                <a:ea typeface="inpin heiti" charset="-122"/>
              </a:rPr>
              <a:t>壹</a:t>
            </a:r>
            <a:endParaRPr lang="en-US" altLang="zh-CN" sz="4000" dirty="0">
              <a:latin typeface="inpin heiti" charset="-122"/>
              <a:ea typeface="inpin heiti" charset="-122"/>
            </a:endParaRPr>
          </a:p>
        </p:txBody>
      </p:sp>
      <p:sp>
        <p:nvSpPr>
          <p:cNvPr id="11" name="PA_库_矩形 10">
            <a:extLst>
              <a:ext uri="{FF2B5EF4-FFF2-40B4-BE49-F238E27FC236}">
                <a16:creationId xmlns:a16="http://schemas.microsoft.com/office/drawing/2014/main" id="{32F5267A-6419-4E93-8BFF-939DD0B9B45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2906814" y="2132705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故事内容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  <p:sp>
        <p:nvSpPr>
          <p:cNvPr id="12" name="PA_库_任意多边形 5">
            <a:extLst>
              <a:ext uri="{FF2B5EF4-FFF2-40B4-BE49-F238E27FC236}">
                <a16:creationId xmlns:a16="http://schemas.microsoft.com/office/drawing/2014/main" id="{4D0B41ED-5F25-441D-B5F6-D1E6A5A3AF0A}"/>
              </a:ext>
            </a:extLst>
          </p:cNvPr>
          <p:cNvSpPr>
            <a:spLocks noEditPoints="1"/>
          </p:cNvSpPr>
          <p:nvPr>
            <p:custDataLst>
              <p:tags r:id="rId7"/>
            </p:custDataLst>
          </p:nvPr>
        </p:nvSpPr>
        <p:spPr bwMode="auto">
          <a:xfrm flipH="1">
            <a:off x="5719757" y="167262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A42DF96-C438-4E0C-AAB8-EF466AC46D4F}"/>
              </a:ext>
            </a:extLst>
          </p:cNvPr>
          <p:cNvSpPr/>
          <p:nvPr/>
        </p:nvSpPr>
        <p:spPr>
          <a:xfrm>
            <a:off x="5825241" y="49187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inpin heiti" charset="-122"/>
                <a:ea typeface="inpin heiti" charset="-122"/>
              </a:rPr>
              <a:t>叁</a:t>
            </a:r>
            <a:endParaRPr lang="en-US" altLang="zh-CN" sz="4000" dirty="0">
              <a:latin typeface="inpin heiti" charset="-122"/>
              <a:ea typeface="inpin heiti" charset="-122"/>
            </a:endParaRPr>
          </a:p>
        </p:txBody>
      </p:sp>
      <p:sp>
        <p:nvSpPr>
          <p:cNvPr id="14" name="PA_库_矩形 13">
            <a:extLst>
              <a:ext uri="{FF2B5EF4-FFF2-40B4-BE49-F238E27FC236}">
                <a16:creationId xmlns:a16="http://schemas.microsoft.com/office/drawing/2014/main" id="{426E5E92-76B4-46DA-9F94-2A0120C3514B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830531" y="1683671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构图特征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  <p:sp>
        <p:nvSpPr>
          <p:cNvPr id="15" name="PA_库_任意多边形 5">
            <a:extLst>
              <a:ext uri="{FF2B5EF4-FFF2-40B4-BE49-F238E27FC236}">
                <a16:creationId xmlns:a16="http://schemas.microsoft.com/office/drawing/2014/main" id="{36FBB039-1757-4B1B-89C7-7CF3634A2427}"/>
              </a:ext>
            </a:extLst>
          </p:cNvPr>
          <p:cNvSpPr>
            <a:spLocks noEditPoints="1"/>
          </p:cNvSpPr>
          <p:nvPr>
            <p:custDataLst>
              <p:tags r:id="rId9"/>
            </p:custDataLst>
          </p:nvPr>
        </p:nvSpPr>
        <p:spPr bwMode="auto">
          <a:xfrm flipH="1">
            <a:off x="3586249" y="2025162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6" name="PA_库_矩形 15">
            <a:extLst>
              <a:ext uri="{FF2B5EF4-FFF2-40B4-BE49-F238E27FC236}">
                <a16:creationId xmlns:a16="http://schemas.microsoft.com/office/drawing/2014/main" id="{C95F693F-94EF-450F-885D-9877FFEF662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691733" y="844412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inpin heiti" charset="-122"/>
                <a:ea typeface="inpin heiti" charset="-122"/>
              </a:rPr>
              <a:t>贰</a:t>
            </a:r>
            <a:endParaRPr lang="en-US" altLang="zh-CN" sz="4000" dirty="0">
              <a:latin typeface="inpin heiti" charset="-122"/>
              <a:ea typeface="inpin heiti" charset="-122"/>
            </a:endParaRPr>
          </a:p>
        </p:txBody>
      </p:sp>
      <p:sp>
        <p:nvSpPr>
          <p:cNvPr id="17" name="PA_库_矩形 16">
            <a:extLst>
              <a:ext uri="{FF2B5EF4-FFF2-40B4-BE49-F238E27FC236}">
                <a16:creationId xmlns:a16="http://schemas.microsoft.com/office/drawing/2014/main" id="{749F3C0D-F09E-42A8-AC78-C658371F333C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5163815" y="1729505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内容特征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  <p:sp>
        <p:nvSpPr>
          <p:cNvPr id="18" name="PA_库_任意多边形 5">
            <a:extLst>
              <a:ext uri="{FF2B5EF4-FFF2-40B4-BE49-F238E27FC236}">
                <a16:creationId xmlns:a16="http://schemas.microsoft.com/office/drawing/2014/main" id="{67D156A7-E60F-4660-AE86-EFE0E2BC27C1}"/>
              </a:ext>
            </a:extLst>
          </p:cNvPr>
          <p:cNvSpPr>
            <a:spLocks noEditPoints="1"/>
          </p:cNvSpPr>
          <p:nvPr>
            <p:custDataLst>
              <p:tags r:id="rId12"/>
            </p:custDataLst>
          </p:nvPr>
        </p:nvSpPr>
        <p:spPr bwMode="auto">
          <a:xfrm flipH="1">
            <a:off x="7580845" y="1967873"/>
            <a:ext cx="505913" cy="215086"/>
          </a:xfrm>
          <a:custGeom>
            <a:avLst/>
            <a:gdLst>
              <a:gd name="T0" fmla="*/ 926 w 3695"/>
              <a:gd name="T1" fmla="*/ 1125 h 1569"/>
              <a:gd name="T2" fmla="*/ 926 w 3695"/>
              <a:gd name="T3" fmla="*/ 1125 h 1569"/>
              <a:gd name="T4" fmla="*/ 692 w 3695"/>
              <a:gd name="T5" fmla="*/ 857 h 1569"/>
              <a:gd name="T6" fmla="*/ 1010 w 3695"/>
              <a:gd name="T7" fmla="*/ 758 h 1569"/>
              <a:gd name="T8" fmla="*/ 879 w 3695"/>
              <a:gd name="T9" fmla="*/ 899 h 1569"/>
              <a:gd name="T10" fmla="*/ 848 w 3695"/>
              <a:gd name="T11" fmla="*/ 772 h 1569"/>
              <a:gd name="T12" fmla="*/ 784 w 3695"/>
              <a:gd name="T13" fmla="*/ 952 h 1569"/>
              <a:gd name="T14" fmla="*/ 926 w 3695"/>
              <a:gd name="T15" fmla="*/ 1125 h 1569"/>
              <a:gd name="T16" fmla="*/ 69 w 3695"/>
              <a:gd name="T17" fmla="*/ 733 h 1569"/>
              <a:gd name="T18" fmla="*/ 86 w 3695"/>
              <a:gd name="T19" fmla="*/ 761 h 1569"/>
              <a:gd name="T20" fmla="*/ 220 w 3695"/>
              <a:gd name="T21" fmla="*/ 1037 h 1569"/>
              <a:gd name="T22" fmla="*/ 385 w 3695"/>
              <a:gd name="T23" fmla="*/ 821 h 1569"/>
              <a:gd name="T24" fmla="*/ 265 w 3695"/>
              <a:gd name="T25" fmla="*/ 793 h 1569"/>
              <a:gd name="T26" fmla="*/ 309 w 3695"/>
              <a:gd name="T27" fmla="*/ 888 h 1569"/>
              <a:gd name="T28" fmla="*/ 167 w 3695"/>
              <a:gd name="T29" fmla="*/ 808 h 1569"/>
              <a:gd name="T30" fmla="*/ 435 w 3695"/>
              <a:gd name="T31" fmla="*/ 750 h 1569"/>
              <a:gd name="T32" fmla="*/ 661 w 3695"/>
              <a:gd name="T33" fmla="*/ 1121 h 1569"/>
              <a:gd name="T34" fmla="*/ 1361 w 3695"/>
              <a:gd name="T35" fmla="*/ 1439 h 1569"/>
              <a:gd name="T36" fmla="*/ 1953 w 3695"/>
              <a:gd name="T37" fmla="*/ 1050 h 1569"/>
              <a:gd name="T38" fmla="*/ 2885 w 3695"/>
              <a:gd name="T39" fmla="*/ 609 h 1569"/>
              <a:gd name="T40" fmla="*/ 3681 w 3695"/>
              <a:gd name="T41" fmla="*/ 1065 h 1569"/>
              <a:gd name="T42" fmla="*/ 2804 w 3695"/>
              <a:gd name="T43" fmla="*/ 532 h 1569"/>
              <a:gd name="T44" fmla="*/ 1752 w 3695"/>
              <a:gd name="T45" fmla="*/ 1022 h 1569"/>
              <a:gd name="T46" fmla="*/ 1205 w 3695"/>
              <a:gd name="T47" fmla="*/ 1114 h 1569"/>
              <a:gd name="T48" fmla="*/ 1219 w 3695"/>
              <a:gd name="T49" fmla="*/ 744 h 1569"/>
              <a:gd name="T50" fmla="*/ 1434 w 3695"/>
              <a:gd name="T51" fmla="*/ 712 h 1569"/>
              <a:gd name="T52" fmla="*/ 1381 w 3695"/>
              <a:gd name="T53" fmla="*/ 888 h 1569"/>
              <a:gd name="T54" fmla="*/ 1292 w 3695"/>
              <a:gd name="T55" fmla="*/ 800 h 1569"/>
              <a:gd name="T56" fmla="*/ 1429 w 3695"/>
              <a:gd name="T57" fmla="*/ 1037 h 1569"/>
              <a:gd name="T58" fmla="*/ 1669 w 3695"/>
              <a:gd name="T59" fmla="*/ 764 h 1569"/>
              <a:gd name="T60" fmla="*/ 2034 w 3695"/>
              <a:gd name="T61" fmla="*/ 645 h 1569"/>
              <a:gd name="T62" fmla="*/ 2531 w 3695"/>
              <a:gd name="T63" fmla="*/ 472 h 1569"/>
              <a:gd name="T64" fmla="*/ 2082 w 3695"/>
              <a:gd name="T65" fmla="*/ 549 h 1569"/>
              <a:gd name="T66" fmla="*/ 1599 w 3695"/>
              <a:gd name="T67" fmla="*/ 599 h 1569"/>
              <a:gd name="T68" fmla="*/ 1562 w 3695"/>
              <a:gd name="T69" fmla="*/ 405 h 1569"/>
              <a:gd name="T70" fmla="*/ 1738 w 3695"/>
              <a:gd name="T71" fmla="*/ 521 h 1569"/>
              <a:gd name="T72" fmla="*/ 1780 w 3695"/>
              <a:gd name="T73" fmla="*/ 271 h 1569"/>
              <a:gd name="T74" fmla="*/ 1451 w 3695"/>
              <a:gd name="T75" fmla="*/ 384 h 1569"/>
              <a:gd name="T76" fmla="*/ 1429 w 3695"/>
              <a:gd name="T77" fmla="*/ 532 h 1569"/>
              <a:gd name="T78" fmla="*/ 1144 w 3695"/>
              <a:gd name="T79" fmla="*/ 673 h 1569"/>
              <a:gd name="T80" fmla="*/ 1015 w 3695"/>
              <a:gd name="T81" fmla="*/ 607 h 1569"/>
              <a:gd name="T82" fmla="*/ 1130 w 3695"/>
              <a:gd name="T83" fmla="*/ 500 h 1569"/>
              <a:gd name="T84" fmla="*/ 1384 w 3695"/>
              <a:gd name="T85" fmla="*/ 363 h 1569"/>
              <a:gd name="T86" fmla="*/ 1127 w 3695"/>
              <a:gd name="T87" fmla="*/ 239 h 1569"/>
              <a:gd name="T88" fmla="*/ 848 w 3695"/>
              <a:gd name="T89" fmla="*/ 62 h 1569"/>
              <a:gd name="T90" fmla="*/ 717 w 3695"/>
              <a:gd name="T91" fmla="*/ 175 h 1569"/>
              <a:gd name="T92" fmla="*/ 550 w 3695"/>
              <a:gd name="T93" fmla="*/ 429 h 1569"/>
              <a:gd name="T94" fmla="*/ 842 w 3695"/>
              <a:gd name="T95" fmla="*/ 543 h 1569"/>
              <a:gd name="T96" fmla="*/ 868 w 3695"/>
              <a:gd name="T97" fmla="*/ 398 h 1569"/>
              <a:gd name="T98" fmla="*/ 770 w 3695"/>
              <a:gd name="T99" fmla="*/ 415 h 1569"/>
              <a:gd name="T100" fmla="*/ 842 w 3695"/>
              <a:gd name="T101" fmla="*/ 440 h 1569"/>
              <a:gd name="T102" fmla="*/ 750 w 3695"/>
              <a:gd name="T103" fmla="*/ 500 h 1569"/>
              <a:gd name="T104" fmla="*/ 767 w 3695"/>
              <a:gd name="T105" fmla="*/ 277 h 1569"/>
              <a:gd name="T106" fmla="*/ 954 w 3695"/>
              <a:gd name="T107" fmla="*/ 521 h 1569"/>
              <a:gd name="T108" fmla="*/ 588 w 3695"/>
              <a:gd name="T109" fmla="*/ 592 h 1569"/>
              <a:gd name="T110" fmla="*/ 234 w 3695"/>
              <a:gd name="T111" fmla="*/ 529 h 1569"/>
              <a:gd name="T112" fmla="*/ 69 w 3695"/>
              <a:gd name="T113" fmla="*/ 733 h 1569"/>
              <a:gd name="T114" fmla="*/ 69 w 3695"/>
              <a:gd name="T115" fmla="*/ 733 h 1569"/>
              <a:gd name="T116" fmla="*/ 86 w 3695"/>
              <a:gd name="T117" fmla="*/ 761 h 1569"/>
              <a:gd name="T118" fmla="*/ 69 w 3695"/>
              <a:gd name="T119" fmla="*/ 733 h 15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695" h="1569">
                <a:moveTo>
                  <a:pt x="926" y="1125"/>
                </a:moveTo>
                <a:cubicBezTo>
                  <a:pt x="926" y="1125"/>
                  <a:pt x="926" y="1125"/>
                  <a:pt x="926" y="1125"/>
                </a:cubicBezTo>
                <a:cubicBezTo>
                  <a:pt x="910" y="1125"/>
                  <a:pt x="692" y="1040"/>
                  <a:pt x="692" y="857"/>
                </a:cubicBezTo>
                <a:cubicBezTo>
                  <a:pt x="692" y="673"/>
                  <a:pt x="948" y="630"/>
                  <a:pt x="1010" y="758"/>
                </a:cubicBezTo>
                <a:cubicBezTo>
                  <a:pt x="1052" y="895"/>
                  <a:pt x="912" y="935"/>
                  <a:pt x="879" y="899"/>
                </a:cubicBezTo>
                <a:cubicBezTo>
                  <a:pt x="848" y="864"/>
                  <a:pt x="837" y="786"/>
                  <a:pt x="848" y="772"/>
                </a:cubicBezTo>
                <a:cubicBezTo>
                  <a:pt x="848" y="772"/>
                  <a:pt x="745" y="841"/>
                  <a:pt x="784" y="952"/>
                </a:cubicBezTo>
                <a:cubicBezTo>
                  <a:pt x="837" y="1088"/>
                  <a:pt x="940" y="1125"/>
                  <a:pt x="926" y="1125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cubicBezTo>
                  <a:pt x="86" y="761"/>
                  <a:pt x="24" y="1022"/>
                  <a:pt x="220" y="1037"/>
                </a:cubicBezTo>
                <a:cubicBezTo>
                  <a:pt x="401" y="1050"/>
                  <a:pt x="393" y="891"/>
                  <a:pt x="385" y="821"/>
                </a:cubicBezTo>
                <a:cubicBezTo>
                  <a:pt x="357" y="747"/>
                  <a:pt x="265" y="793"/>
                  <a:pt x="265" y="793"/>
                </a:cubicBezTo>
                <a:cubicBezTo>
                  <a:pt x="265" y="793"/>
                  <a:pt x="318" y="804"/>
                  <a:pt x="309" y="888"/>
                </a:cubicBezTo>
                <a:cubicBezTo>
                  <a:pt x="295" y="973"/>
                  <a:pt x="150" y="945"/>
                  <a:pt x="167" y="808"/>
                </a:cubicBezTo>
                <a:cubicBezTo>
                  <a:pt x="184" y="670"/>
                  <a:pt x="385" y="697"/>
                  <a:pt x="435" y="750"/>
                </a:cubicBezTo>
                <a:cubicBezTo>
                  <a:pt x="522" y="842"/>
                  <a:pt x="661" y="1121"/>
                  <a:pt x="661" y="1121"/>
                </a:cubicBezTo>
                <a:cubicBezTo>
                  <a:pt x="661" y="1121"/>
                  <a:pt x="923" y="1569"/>
                  <a:pt x="1361" y="1439"/>
                </a:cubicBezTo>
                <a:cubicBezTo>
                  <a:pt x="1361" y="1439"/>
                  <a:pt x="1638" y="1395"/>
                  <a:pt x="1953" y="1050"/>
                </a:cubicBezTo>
                <a:cubicBezTo>
                  <a:pt x="1953" y="1050"/>
                  <a:pt x="2322" y="539"/>
                  <a:pt x="2885" y="609"/>
                </a:cubicBezTo>
                <a:cubicBezTo>
                  <a:pt x="3162" y="667"/>
                  <a:pt x="3380" y="817"/>
                  <a:pt x="3681" y="1065"/>
                </a:cubicBezTo>
                <a:cubicBezTo>
                  <a:pt x="3695" y="1082"/>
                  <a:pt x="3157" y="532"/>
                  <a:pt x="2804" y="532"/>
                </a:cubicBezTo>
                <a:cubicBezTo>
                  <a:pt x="2305" y="497"/>
                  <a:pt x="1752" y="1022"/>
                  <a:pt x="1752" y="1022"/>
                </a:cubicBezTo>
                <a:cubicBezTo>
                  <a:pt x="1752" y="1022"/>
                  <a:pt x="1434" y="1340"/>
                  <a:pt x="1205" y="1114"/>
                </a:cubicBezTo>
                <a:cubicBezTo>
                  <a:pt x="1043" y="885"/>
                  <a:pt x="1219" y="744"/>
                  <a:pt x="1219" y="744"/>
                </a:cubicBezTo>
                <a:cubicBezTo>
                  <a:pt x="1219" y="744"/>
                  <a:pt x="1337" y="667"/>
                  <a:pt x="1434" y="712"/>
                </a:cubicBezTo>
                <a:cubicBezTo>
                  <a:pt x="1510" y="783"/>
                  <a:pt x="1460" y="899"/>
                  <a:pt x="1381" y="888"/>
                </a:cubicBezTo>
                <a:cubicBezTo>
                  <a:pt x="1309" y="881"/>
                  <a:pt x="1292" y="800"/>
                  <a:pt x="1292" y="800"/>
                </a:cubicBezTo>
                <a:cubicBezTo>
                  <a:pt x="1292" y="800"/>
                  <a:pt x="1247" y="1016"/>
                  <a:pt x="1429" y="1037"/>
                </a:cubicBezTo>
                <a:cubicBezTo>
                  <a:pt x="1599" y="1058"/>
                  <a:pt x="1683" y="888"/>
                  <a:pt x="1669" y="764"/>
                </a:cubicBezTo>
                <a:cubicBezTo>
                  <a:pt x="1669" y="764"/>
                  <a:pt x="1909" y="776"/>
                  <a:pt x="2034" y="645"/>
                </a:cubicBezTo>
                <a:cubicBezTo>
                  <a:pt x="2263" y="465"/>
                  <a:pt x="2531" y="472"/>
                  <a:pt x="2531" y="472"/>
                </a:cubicBezTo>
                <a:cubicBezTo>
                  <a:pt x="2531" y="472"/>
                  <a:pt x="2308" y="436"/>
                  <a:pt x="2082" y="549"/>
                </a:cubicBezTo>
                <a:cubicBezTo>
                  <a:pt x="1856" y="663"/>
                  <a:pt x="1714" y="712"/>
                  <a:pt x="1599" y="599"/>
                </a:cubicBezTo>
                <a:cubicBezTo>
                  <a:pt x="1532" y="532"/>
                  <a:pt x="1562" y="405"/>
                  <a:pt x="1562" y="405"/>
                </a:cubicBezTo>
                <a:cubicBezTo>
                  <a:pt x="1562" y="405"/>
                  <a:pt x="1619" y="582"/>
                  <a:pt x="1738" y="521"/>
                </a:cubicBezTo>
                <a:cubicBezTo>
                  <a:pt x="1858" y="462"/>
                  <a:pt x="1836" y="320"/>
                  <a:pt x="1780" y="271"/>
                </a:cubicBezTo>
                <a:cubicBezTo>
                  <a:pt x="1730" y="221"/>
                  <a:pt x="1510" y="197"/>
                  <a:pt x="1451" y="384"/>
                </a:cubicBezTo>
                <a:cubicBezTo>
                  <a:pt x="1451" y="384"/>
                  <a:pt x="1420" y="474"/>
                  <a:pt x="1429" y="532"/>
                </a:cubicBezTo>
                <a:cubicBezTo>
                  <a:pt x="1429" y="532"/>
                  <a:pt x="1211" y="563"/>
                  <a:pt x="1144" y="673"/>
                </a:cubicBezTo>
                <a:cubicBezTo>
                  <a:pt x="1144" y="673"/>
                  <a:pt x="1015" y="701"/>
                  <a:pt x="1015" y="607"/>
                </a:cubicBezTo>
                <a:cubicBezTo>
                  <a:pt x="1015" y="511"/>
                  <a:pt x="1085" y="500"/>
                  <a:pt x="1130" y="500"/>
                </a:cubicBezTo>
                <a:cubicBezTo>
                  <a:pt x="1180" y="500"/>
                  <a:pt x="1384" y="532"/>
                  <a:pt x="1384" y="363"/>
                </a:cubicBezTo>
                <a:cubicBezTo>
                  <a:pt x="1384" y="192"/>
                  <a:pt x="1172" y="207"/>
                  <a:pt x="1127" y="239"/>
                </a:cubicBezTo>
                <a:cubicBezTo>
                  <a:pt x="1127" y="221"/>
                  <a:pt x="1069" y="0"/>
                  <a:pt x="848" y="62"/>
                </a:cubicBezTo>
                <a:cubicBezTo>
                  <a:pt x="736" y="102"/>
                  <a:pt x="717" y="175"/>
                  <a:pt x="717" y="175"/>
                </a:cubicBezTo>
                <a:cubicBezTo>
                  <a:pt x="717" y="175"/>
                  <a:pt x="510" y="150"/>
                  <a:pt x="550" y="429"/>
                </a:cubicBezTo>
                <a:cubicBezTo>
                  <a:pt x="608" y="645"/>
                  <a:pt x="842" y="543"/>
                  <a:pt x="842" y="543"/>
                </a:cubicBezTo>
                <a:cubicBezTo>
                  <a:pt x="842" y="543"/>
                  <a:pt x="901" y="482"/>
                  <a:pt x="868" y="398"/>
                </a:cubicBezTo>
                <a:cubicBezTo>
                  <a:pt x="826" y="338"/>
                  <a:pt x="761" y="386"/>
                  <a:pt x="770" y="415"/>
                </a:cubicBezTo>
                <a:cubicBezTo>
                  <a:pt x="775" y="444"/>
                  <a:pt x="804" y="482"/>
                  <a:pt x="842" y="440"/>
                </a:cubicBezTo>
                <a:cubicBezTo>
                  <a:pt x="842" y="440"/>
                  <a:pt x="859" y="535"/>
                  <a:pt x="750" y="500"/>
                </a:cubicBezTo>
                <a:cubicBezTo>
                  <a:pt x="639" y="465"/>
                  <a:pt x="661" y="323"/>
                  <a:pt x="767" y="277"/>
                </a:cubicBezTo>
                <a:cubicBezTo>
                  <a:pt x="873" y="232"/>
                  <a:pt x="1007" y="359"/>
                  <a:pt x="954" y="521"/>
                </a:cubicBezTo>
                <a:cubicBezTo>
                  <a:pt x="901" y="684"/>
                  <a:pt x="652" y="655"/>
                  <a:pt x="588" y="592"/>
                </a:cubicBezTo>
                <a:cubicBezTo>
                  <a:pt x="533" y="529"/>
                  <a:pt x="349" y="320"/>
                  <a:pt x="234" y="529"/>
                </a:cubicBezTo>
                <a:cubicBezTo>
                  <a:pt x="234" y="529"/>
                  <a:pt x="0" y="507"/>
                  <a:pt x="69" y="733"/>
                </a:cubicBezTo>
                <a:close/>
                <a:moveTo>
                  <a:pt x="69" y="733"/>
                </a:moveTo>
                <a:cubicBezTo>
                  <a:pt x="86" y="761"/>
                  <a:pt x="86" y="761"/>
                  <a:pt x="86" y="761"/>
                </a:cubicBezTo>
                <a:lnTo>
                  <a:pt x="69" y="73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63500" dir="9600000" algn="t" rotWithShape="0">
              <a:prstClr val="black">
                <a:alpha val="3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9" name="PA_库_矩形 18">
            <a:extLst>
              <a:ext uri="{FF2B5EF4-FFF2-40B4-BE49-F238E27FC236}">
                <a16:creationId xmlns:a16="http://schemas.microsoft.com/office/drawing/2014/main" id="{80EE95C2-1F4C-4349-888A-C0468C726A3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686329" y="787123"/>
            <a:ext cx="294946" cy="1381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250000"/>
              </a:lnSpc>
            </a:pPr>
            <a:r>
              <a:rPr lang="zh-CN" altLang="en-US" sz="4000" dirty="0">
                <a:latin typeface="inpin heiti" charset="-122"/>
                <a:ea typeface="inpin heiti" charset="-122"/>
              </a:rPr>
              <a:t>肆</a:t>
            </a:r>
            <a:endParaRPr lang="en-US" altLang="zh-CN" sz="4000" dirty="0">
              <a:latin typeface="inpin heiti" charset="-122"/>
              <a:ea typeface="inpin heiti" charset="-122"/>
            </a:endParaRPr>
          </a:p>
        </p:txBody>
      </p:sp>
      <p:sp>
        <p:nvSpPr>
          <p:cNvPr id="20" name="PA_库_矩形 19">
            <a:extLst>
              <a:ext uri="{FF2B5EF4-FFF2-40B4-BE49-F238E27FC236}">
                <a16:creationId xmlns:a16="http://schemas.microsoft.com/office/drawing/2014/main" id="{0A17BC5E-40C0-46C8-A8B3-BBE455398E1C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872064" y="1861947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总结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35788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1000"/>
                                        <p:tgtEl>
                                          <p:spTgt spid="4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5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6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37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3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4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45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53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9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1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1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7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68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69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utoUpdateAnimBg="0"/>
      <p:bldP spid="5" grpId="0" autoUpdateAnimBg="0"/>
      <p:bldP spid="8" grpId="0" autoUpdateAnimBg="0"/>
      <p:bldP spid="9" grpId="0" animBg="1"/>
      <p:bldP spid="10" grpId="0" autoUpdateAnimBg="0"/>
      <p:bldP spid="11" grpId="0" autoUpdateAnimBg="0"/>
      <p:bldP spid="12" grpId="0" animBg="1"/>
      <p:bldP spid="14" grpId="0" autoUpdateAnimBg="0"/>
      <p:bldP spid="15" grpId="0" animBg="1"/>
      <p:bldP spid="16" grpId="0" autoUpdateAnimBg="0"/>
      <p:bldP spid="17" grpId="0" autoUpdateAnimBg="0"/>
      <p:bldP spid="18" grpId="0" animBg="1"/>
      <p:bldP spid="19" grpId="0" autoUpdateAnimBg="0"/>
      <p:bldP spid="20" grpId="0" autoUpdateAnimBg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358E1C-1439-46BC-83B3-DCCAAB7040D7}"/>
              </a:ext>
            </a:extLst>
          </p:cNvPr>
          <p:cNvGrpSpPr/>
          <p:nvPr/>
        </p:nvGrpSpPr>
        <p:grpSpPr>
          <a:xfrm>
            <a:off x="-78406" y="3233057"/>
            <a:ext cx="3262477" cy="3975259"/>
            <a:chOff x="-301625" y="1238025"/>
            <a:chExt cx="5348107" cy="5840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A87551-8C7C-4231-B73F-FA5A39EB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E2535D-785A-4603-8915-71DF41FB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7" name="弧形 6">
            <a:extLst>
              <a:ext uri="{FF2B5EF4-FFF2-40B4-BE49-F238E27FC236}">
                <a16:creationId xmlns:a16="http://schemas.microsoft.com/office/drawing/2014/main" id="{1AB1772D-68EA-49A4-8444-A15B790840BC}"/>
              </a:ext>
            </a:extLst>
          </p:cNvPr>
          <p:cNvSpPr/>
          <p:nvPr/>
        </p:nvSpPr>
        <p:spPr>
          <a:xfrm>
            <a:off x="9080500" y="1487487"/>
            <a:ext cx="1574800" cy="1574800"/>
          </a:xfrm>
          <a:prstGeom prst="arc">
            <a:avLst>
              <a:gd name="adj1" fmla="val 3337959"/>
              <a:gd name="adj2" fmla="val 2016254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C961B0-034E-4F2A-95D4-FC3F2FC4208E}"/>
              </a:ext>
            </a:extLst>
          </p:cNvPr>
          <p:cNvSpPr/>
          <p:nvPr/>
        </p:nvSpPr>
        <p:spPr>
          <a:xfrm>
            <a:off x="10388485" y="1899120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889BA8-7A59-4B5B-B815-F356BEFA3BA3}"/>
              </a:ext>
            </a:extLst>
          </p:cNvPr>
          <p:cNvSpPr/>
          <p:nvPr/>
        </p:nvSpPr>
        <p:spPr>
          <a:xfrm>
            <a:off x="10151154" y="2173287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1F690F-02A1-43A6-BC88-D959D792FC53}"/>
              </a:ext>
            </a:extLst>
          </p:cNvPr>
          <p:cNvSpPr/>
          <p:nvPr/>
        </p:nvSpPr>
        <p:spPr>
          <a:xfrm>
            <a:off x="10291820" y="2496403"/>
            <a:ext cx="550011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画</a:t>
            </a:r>
            <a:r>
              <a:rPr lang="en-US" altLang="zh-CN" sz="2400" dirty="0">
                <a:latin typeface="inpin heiti" charset="-122"/>
                <a:ea typeface="inpin heiti" charset="-122"/>
              </a:rPr>
              <a:t>-</a:t>
            </a:r>
            <a:r>
              <a:rPr lang="zh-CN" altLang="en-US" sz="2400" dirty="0">
                <a:latin typeface="inpin heiti" charset="-122"/>
                <a:ea typeface="inpin heiti" charset="-122"/>
              </a:rPr>
              <a:t>九色鹿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0494CA-4CB8-42BC-87DA-AE0136D047BD}"/>
              </a:ext>
            </a:extLst>
          </p:cNvPr>
          <p:cNvGrpSpPr/>
          <p:nvPr/>
        </p:nvGrpSpPr>
        <p:grpSpPr>
          <a:xfrm>
            <a:off x="9215684" y="1806913"/>
            <a:ext cx="431800" cy="291288"/>
            <a:chOff x="9215684" y="1806913"/>
            <a:chExt cx="431800" cy="29128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FCF839A-B002-4791-8F66-5478D3B1D202}"/>
                </a:ext>
              </a:extLst>
            </p:cNvPr>
            <p:cNvSpPr txBox="1"/>
            <p:nvPr/>
          </p:nvSpPr>
          <p:spPr>
            <a:xfrm>
              <a:off x="9215684" y="1806913"/>
              <a:ext cx="431800" cy="2769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200" dirty="0">
                  <a:latin typeface="inpin heiti" charset="-122"/>
                  <a:ea typeface="inpin heiti" charset="-122"/>
                </a:rPr>
                <a:t>雀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5834FE9-9C19-47F8-97EC-BEEB0C01372B}"/>
                </a:ext>
              </a:extLst>
            </p:cNvPr>
            <p:cNvSpPr/>
            <p:nvPr/>
          </p:nvSpPr>
          <p:spPr>
            <a:xfrm>
              <a:off x="9293469" y="1820995"/>
              <a:ext cx="190500" cy="2772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E6ADA6D-5989-4288-984E-8F88FB18A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051" y="-1024881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85718F-397C-4487-8E22-EA792B429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3895254" y="2213230"/>
            <a:ext cx="17501931" cy="9844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68A45D-3459-4A59-AEFF-D2911F066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-7866869" y="-932597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B9A71D-D930-9947-2CC9-8612A8A0A6F9}"/>
              </a:ext>
            </a:extLst>
          </p:cNvPr>
          <p:cNvSpPr txBox="1"/>
          <p:nvPr/>
        </p:nvSpPr>
        <p:spPr>
          <a:xfrm>
            <a:off x="705775" y="817511"/>
            <a:ext cx="774495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北魏后期出现了“横卷式连环故事画”，它是采单幅画式和组合画式的发展，这是汉</a:t>
            </a:r>
            <a:r>
              <a:rPr lang="zh-CN" altLang="zh-C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晋儒家思想故事画形式，在敦煌佛教壁画上的进一步发展，不过此时的连环式故事画是初</a:t>
            </a:r>
            <a:r>
              <a:rPr lang="zh-CN" altLang="zh-C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创，尚不成熟，仍然保留单幅画式和组合画式的表现遗风，按故事的缘起、发展、高潮、</a:t>
            </a:r>
            <a:r>
              <a:rPr lang="zh-CN" altLang="zh-C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结束等过程绘制画面，前后相衔接，首尾完整，每一情节旁标一榜题，构成更为完整的汉式画像带。其代表作品是北魏第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257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窟的九色鹿王本生、小沙弥守戒自杀因缘、须摩提女请佛因缘三幅故事画。</a:t>
            </a:r>
            <a:r>
              <a:rPr lang="zh-CN" altLang="zh-CN" sz="24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敦煌壁画中在北魏第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257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窟西壁下层绘有一幅九色鹿王本生，画幅高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96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公分，长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385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公分。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21054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B358E1C-1439-46BC-83B3-DCCAAB7040D7}"/>
              </a:ext>
            </a:extLst>
          </p:cNvPr>
          <p:cNvGrpSpPr/>
          <p:nvPr/>
        </p:nvGrpSpPr>
        <p:grpSpPr>
          <a:xfrm>
            <a:off x="-78406" y="3233057"/>
            <a:ext cx="3262477" cy="3975259"/>
            <a:chOff x="-301625" y="1238025"/>
            <a:chExt cx="5348107" cy="5840474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CA87551-8C7C-4231-B73F-FA5A39EB4B7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-301625" y="1238025"/>
              <a:ext cx="4705350" cy="5840474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77E2535D-785A-4603-8915-71DF41FB7A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90766" y="3184198"/>
              <a:ext cx="2255716" cy="2164268"/>
            </a:xfrm>
            <a:prstGeom prst="rect">
              <a:avLst/>
            </a:prstGeom>
          </p:spPr>
        </p:pic>
      </p:grpSp>
      <p:sp>
        <p:nvSpPr>
          <p:cNvPr id="7" name="弧形 6">
            <a:extLst>
              <a:ext uri="{FF2B5EF4-FFF2-40B4-BE49-F238E27FC236}">
                <a16:creationId xmlns:a16="http://schemas.microsoft.com/office/drawing/2014/main" id="{1AB1772D-68EA-49A4-8444-A15B790840BC}"/>
              </a:ext>
            </a:extLst>
          </p:cNvPr>
          <p:cNvSpPr/>
          <p:nvPr/>
        </p:nvSpPr>
        <p:spPr>
          <a:xfrm>
            <a:off x="9080500" y="1487487"/>
            <a:ext cx="1574800" cy="1574800"/>
          </a:xfrm>
          <a:prstGeom prst="arc">
            <a:avLst>
              <a:gd name="adj1" fmla="val 3337959"/>
              <a:gd name="adj2" fmla="val 20162545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C961B0-034E-4F2A-95D4-FC3F2FC4208E}"/>
              </a:ext>
            </a:extLst>
          </p:cNvPr>
          <p:cNvSpPr/>
          <p:nvPr/>
        </p:nvSpPr>
        <p:spPr>
          <a:xfrm>
            <a:off x="10388485" y="1899120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连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7889BA8-7A59-4B5B-B815-F356BEFA3BA3}"/>
              </a:ext>
            </a:extLst>
          </p:cNvPr>
          <p:cNvSpPr/>
          <p:nvPr/>
        </p:nvSpPr>
        <p:spPr>
          <a:xfrm>
            <a:off x="10151154" y="2173287"/>
            <a:ext cx="728778" cy="461665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环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1F690F-02A1-43A6-BC88-D959D792FC53}"/>
              </a:ext>
            </a:extLst>
          </p:cNvPr>
          <p:cNvSpPr/>
          <p:nvPr/>
        </p:nvSpPr>
        <p:spPr>
          <a:xfrm>
            <a:off x="10291820" y="2496403"/>
            <a:ext cx="550011" cy="193899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400" dirty="0">
                <a:latin typeface="inpin heiti" charset="-122"/>
                <a:ea typeface="inpin heiti" charset="-122"/>
              </a:rPr>
              <a:t>画</a:t>
            </a:r>
            <a:r>
              <a:rPr lang="en-US" altLang="zh-CN" sz="2400" dirty="0">
                <a:latin typeface="inpin heiti" charset="-122"/>
                <a:ea typeface="inpin heiti" charset="-122"/>
              </a:rPr>
              <a:t>-</a:t>
            </a:r>
            <a:r>
              <a:rPr lang="zh-CN" altLang="en-US" sz="2400" dirty="0">
                <a:latin typeface="inpin heiti" charset="-122"/>
                <a:ea typeface="inpin heiti" charset="-122"/>
              </a:rPr>
              <a:t>九色鹿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D0494CA-4CB8-42BC-87DA-AE0136D047BD}"/>
              </a:ext>
            </a:extLst>
          </p:cNvPr>
          <p:cNvGrpSpPr/>
          <p:nvPr/>
        </p:nvGrpSpPr>
        <p:grpSpPr>
          <a:xfrm>
            <a:off x="9215684" y="1806913"/>
            <a:ext cx="431800" cy="291288"/>
            <a:chOff x="9215684" y="1806913"/>
            <a:chExt cx="431800" cy="291288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BFCF839A-B002-4791-8F66-5478D3B1D202}"/>
                </a:ext>
              </a:extLst>
            </p:cNvPr>
            <p:cNvSpPr txBox="1"/>
            <p:nvPr/>
          </p:nvSpPr>
          <p:spPr>
            <a:xfrm>
              <a:off x="9215684" y="1806913"/>
              <a:ext cx="431800" cy="276999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r>
                <a:rPr lang="zh-CN" altLang="en-US" sz="1200" dirty="0">
                  <a:latin typeface="inpin heiti" charset="-122"/>
                  <a:ea typeface="inpin heiti" charset="-122"/>
                </a:rPr>
                <a:t>雀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05834FE9-9C19-47F8-97EC-BEEB0C01372B}"/>
                </a:ext>
              </a:extLst>
            </p:cNvPr>
            <p:cNvSpPr/>
            <p:nvPr/>
          </p:nvSpPr>
          <p:spPr>
            <a:xfrm>
              <a:off x="9293469" y="1820995"/>
              <a:ext cx="190500" cy="277206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latin typeface="inpin heiti" charset="-122"/>
                <a:ea typeface="inpin heiti" charset="-122"/>
              </a:endParaRPr>
            </a:p>
          </p:txBody>
        </p:sp>
      </p:grpSp>
      <p:pic>
        <p:nvPicPr>
          <p:cNvPr id="15" name="图片 14">
            <a:extLst>
              <a:ext uri="{FF2B5EF4-FFF2-40B4-BE49-F238E27FC236}">
                <a16:creationId xmlns:a16="http://schemas.microsoft.com/office/drawing/2014/main" id="{FE6ADA6D-5989-4288-984E-8F88FB18A6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490051" y="-1024881"/>
            <a:ext cx="12192000" cy="6858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B85718F-397C-4487-8E22-EA792B429C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3895254" y="2213230"/>
            <a:ext cx="17501931" cy="984483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368A45D-3459-4A59-AEFF-D2911F06687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-7866869" y="-932597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AB9A71D-D930-9947-2CC9-8612A8A0A6F9}"/>
              </a:ext>
            </a:extLst>
          </p:cNvPr>
          <p:cNvSpPr txBox="1"/>
          <p:nvPr/>
        </p:nvSpPr>
        <p:spPr>
          <a:xfrm>
            <a:off x="705775" y="817511"/>
            <a:ext cx="774495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第</a:t>
            </a:r>
            <a:r>
              <a:rPr lang="en-US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257</a:t>
            </a:r>
            <a:r>
              <a:rPr lang="zh-CN" altLang="zh-CN" sz="24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窟这幅横卷式连环故事画是以横幅的两端做为故事的开端，让情节依序发展并向中央聚集，是一种别致的空间结构，莫高窟画家在铺陈上是将中央列为故事的核心情节，让人在视觉上更加感受到故事所要表达的主题，也赋予人们一种特殊的审美情趣。但其表现形式上，仍无法摆脱单幅画式和组合画式的影响。画中的正面和反面人物，如九色鹿的见义勇为、国王的悲悯众生、溺水人的忘恩负义、王后的贪婪冷酷等，正表现出人性中的美善和丑恶形成强烈对比，图中对九色鹿的勇气和王后的娇媚、自私、弄权等有着极传神的描绘。</a:t>
            </a:r>
          </a:p>
        </p:txBody>
      </p:sp>
    </p:spTree>
    <p:extLst>
      <p:ext uri="{BB962C8B-B14F-4D97-AF65-F5344CB8AC3E}">
        <p14:creationId xmlns:p14="http://schemas.microsoft.com/office/powerpoint/2010/main" val="2644669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69">
            <a:extLst>
              <a:ext uri="{FF2B5EF4-FFF2-40B4-BE49-F238E27FC236}">
                <a16:creationId xmlns:a16="http://schemas.microsoft.com/office/drawing/2014/main" id="{D9D4A5AD-0185-4CFB-B727-2C294F22A783}"/>
              </a:ext>
            </a:extLst>
          </p:cNvPr>
          <p:cNvSpPr txBox="1"/>
          <p:nvPr/>
        </p:nvSpPr>
        <p:spPr>
          <a:xfrm>
            <a:off x="3274149" y="4570783"/>
            <a:ext cx="5914621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林断山明竹隐墙，乱蝉衰草小池塘。翻空白鸟时时见，照水红蕖细细香。村舍外，古城旁，杖藜徐步转斜阳。殷勤昨夜三更雨，又得浮生一日凉。</a:t>
            </a:r>
            <a:endParaRPr lang="en-US" altLang="zh-CN" sz="14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r>
              <a:rPr lang="zh-CN" altLang="en-US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第一</a:t>
            </a:r>
            <a:r>
              <a:rPr lang="en-US" altLang="zh-CN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第一</a:t>
            </a:r>
            <a:r>
              <a:rPr lang="en-US" altLang="zh-CN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第一</a:t>
            </a:r>
            <a:r>
              <a:rPr lang="en-US" altLang="zh-CN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PPT</a:t>
            </a:r>
            <a:r>
              <a:rPr lang="zh-CN" altLang="en-US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第一</a:t>
            </a:r>
            <a:r>
              <a:rPr lang="en-US" altLang="zh-CN" sz="14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PPT</a:t>
            </a:r>
            <a:endParaRPr lang="zh-CN" altLang="en-US" sz="14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  <a:p>
            <a:pPr algn="ctr">
              <a:lnSpc>
                <a:spcPct val="200000"/>
              </a:lnSpc>
            </a:pPr>
            <a:endParaRPr lang="zh-CN" altLang="en-US" sz="14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BD1A9CA-5E68-432D-BBB8-096189E45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H="1">
            <a:off x="-6890867" y="711544"/>
            <a:ext cx="12192000" cy="6858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F2C564A-5C00-40A6-B02D-BE10581BF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509B7FD-68E9-69F4-C8F3-A694E28C8C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900" y="434988"/>
            <a:ext cx="6343106" cy="632425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86FEA0BC-3EC5-D469-932D-9E72377660B8}"/>
              </a:ext>
            </a:extLst>
          </p:cNvPr>
          <p:cNvGrpSpPr/>
          <p:nvPr/>
        </p:nvGrpSpPr>
        <p:grpSpPr>
          <a:xfrm>
            <a:off x="9188768" y="2104746"/>
            <a:ext cx="728778" cy="3108543"/>
            <a:chOff x="10424186" y="1430547"/>
            <a:chExt cx="728778" cy="3108543"/>
          </a:xfrm>
        </p:grpSpPr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EBFB6208-CF0B-048A-B337-1B3EC3104FA9}"/>
                </a:ext>
              </a:extLst>
            </p:cNvPr>
            <p:cNvGrpSpPr/>
            <p:nvPr/>
          </p:nvGrpSpPr>
          <p:grpSpPr>
            <a:xfrm>
              <a:off x="10424186" y="1432268"/>
              <a:ext cx="585304" cy="2123985"/>
              <a:chOff x="10424186" y="1432268"/>
              <a:chExt cx="585304" cy="2123985"/>
            </a:xfrm>
          </p:grpSpPr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F05DDF96-46F4-995A-9B4A-E3A60F0633B8}"/>
                  </a:ext>
                </a:extLst>
              </p:cNvPr>
              <p:cNvSpPr/>
              <p:nvPr/>
            </p:nvSpPr>
            <p:spPr>
              <a:xfrm>
                <a:off x="10424186" y="1432268"/>
                <a:ext cx="585304" cy="212398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8" name="直角三角形 17">
                <a:extLst>
                  <a:ext uri="{FF2B5EF4-FFF2-40B4-BE49-F238E27FC236}">
                    <a16:creationId xmlns:a16="http://schemas.microsoft.com/office/drawing/2014/main" id="{AF0F5930-2E47-B061-1B0D-E83712D37992}"/>
                  </a:ext>
                </a:extLst>
              </p:cNvPr>
              <p:cNvSpPr/>
              <p:nvPr/>
            </p:nvSpPr>
            <p:spPr>
              <a:xfrm rot="5400000" flipV="1">
                <a:off x="10924035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9" name="直角三角形 18">
                <a:extLst>
                  <a:ext uri="{FF2B5EF4-FFF2-40B4-BE49-F238E27FC236}">
                    <a16:creationId xmlns:a16="http://schemas.microsoft.com/office/drawing/2014/main" id="{C6A91608-2DFC-B33C-66C4-3A0D2C4BD54F}"/>
                  </a:ext>
                </a:extLst>
              </p:cNvPr>
              <p:cNvSpPr/>
              <p:nvPr/>
            </p:nvSpPr>
            <p:spPr>
              <a:xfrm rot="16200000" flipH="1" flipV="1">
                <a:off x="10424186" y="1434814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0" name="直角三角形 19">
                <a:extLst>
                  <a:ext uri="{FF2B5EF4-FFF2-40B4-BE49-F238E27FC236}">
                    <a16:creationId xmlns:a16="http://schemas.microsoft.com/office/drawing/2014/main" id="{4F63B0D6-3A8C-E49F-9020-D67931751051}"/>
                  </a:ext>
                </a:extLst>
              </p:cNvPr>
              <p:cNvSpPr/>
              <p:nvPr/>
            </p:nvSpPr>
            <p:spPr>
              <a:xfrm rot="16200000">
                <a:off x="10924035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D201E6DD-FEBE-E459-F51D-7E00CF558FF9}"/>
                  </a:ext>
                </a:extLst>
              </p:cNvPr>
              <p:cNvSpPr/>
              <p:nvPr/>
            </p:nvSpPr>
            <p:spPr>
              <a:xfrm rot="5400000" flipH="1">
                <a:off x="10424186" y="3479847"/>
                <a:ext cx="76406" cy="76406"/>
              </a:xfrm>
              <a:prstGeom prst="rt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chemeClr val="tx1"/>
                  </a:solidFill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C6E4B45F-AE8D-3DE1-BCE1-2046D8A75488}"/>
                </a:ext>
              </a:extLst>
            </p:cNvPr>
            <p:cNvSpPr/>
            <p:nvPr/>
          </p:nvSpPr>
          <p:spPr>
            <a:xfrm>
              <a:off x="10424186" y="1430547"/>
              <a:ext cx="728778" cy="3108543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square" rtlCol="0">
              <a:spAutoFit/>
            </a:bodyPr>
            <a:lstStyle/>
            <a:p>
              <a:pPr indent="266700" algn="just"/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萨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陲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那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太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子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本</a:t>
              </a:r>
              <a:r>
                <a:rPr lang="en-US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 </a:t>
              </a:r>
              <a:r>
                <a:rPr lang="zh-CN" altLang="zh-CN" sz="2800" kern="100" dirty="0">
                  <a:solidFill>
                    <a:srgbClr val="555555"/>
                  </a:solidFill>
                  <a:effectLst/>
                  <a:latin typeface="Calibri" panose="020F050202020403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生</a:t>
              </a:r>
              <a:endParaRPr lang="zh-CN" altLang="zh-CN" sz="2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3040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8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_库_矩形 6">
            <a:extLst>
              <a:ext uri="{FF2B5EF4-FFF2-40B4-BE49-F238E27FC236}">
                <a16:creationId xmlns:a16="http://schemas.microsoft.com/office/drawing/2014/main" id="{777DACE5-3C68-47E5-A052-5F7363252CC2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046000" y="1767669"/>
            <a:ext cx="8100000" cy="3322662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3" name="PA_库_矩形 7">
            <a:extLst>
              <a:ext uri="{FF2B5EF4-FFF2-40B4-BE49-F238E27FC236}">
                <a16:creationId xmlns:a16="http://schemas.microsoft.com/office/drawing/2014/main" id="{0A2BF3C1-3CB3-4D80-A336-EBE064F51583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7313625" y="1399869"/>
            <a:ext cx="2520000" cy="720000"/>
          </a:xfrm>
          <a:prstGeom prst="rect">
            <a:avLst/>
          </a:prstGeom>
          <a:blipFill>
            <a:blip r:embed="rId10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blipFill>
                <a:blip r:embed="rId10"/>
                <a:stretch>
                  <a:fillRect/>
                </a:stretch>
              </a:blipFill>
              <a:latin typeface="inpin heiti" charset="-122"/>
              <a:ea typeface="inpin heiti" charset="-122"/>
            </a:endParaRPr>
          </a:p>
        </p:txBody>
      </p:sp>
      <p:sp>
        <p:nvSpPr>
          <p:cNvPr id="4" name="PA_库_文本框 9">
            <a:extLst>
              <a:ext uri="{FF2B5EF4-FFF2-40B4-BE49-F238E27FC236}">
                <a16:creationId xmlns:a16="http://schemas.microsoft.com/office/drawing/2014/main" id="{BBF73412-9253-45D3-9EED-16AB0ADF618F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7593304" y="1529037"/>
            <a:ext cx="20126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inpin heiti" charset="-122"/>
                <a:ea typeface="inpin heiti" charset="-122"/>
              </a:rPr>
              <a:t>佛本生</a:t>
            </a:r>
          </a:p>
        </p:txBody>
      </p:sp>
      <p:sp>
        <p:nvSpPr>
          <p:cNvPr id="5" name="PA_库_矩形 11">
            <a:extLst>
              <a:ext uri="{FF2B5EF4-FFF2-40B4-BE49-F238E27FC236}">
                <a16:creationId xmlns:a16="http://schemas.microsoft.com/office/drawing/2014/main" id="{AFBDB11C-B473-4D08-A52D-3184D7B68747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2273625" y="1990702"/>
            <a:ext cx="481237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2400" dirty="0"/>
              <a:t>北魏第</a:t>
            </a:r>
            <a:r>
              <a:rPr lang="en-US" altLang="zh-CN" sz="2400" dirty="0"/>
              <a:t>254</a:t>
            </a:r>
            <a:r>
              <a:rPr lang="zh-CN" altLang="zh-CN" sz="2400" dirty="0"/>
              <a:t>窟的“萨陲那太子本生故事图”表现萨埵太子舍身饲虎的故事。同一画面表 现了八个情节：太子三人在山间遇虎、王子刺项、投崖、饲虎、回宫报信、国王夫妇哭尸、 收骨、起塔供养。不同时间地点的事件，穿插组合在一个画面之中，浑然一体。</a:t>
            </a:r>
          </a:p>
        </p:txBody>
      </p:sp>
      <p:sp>
        <p:nvSpPr>
          <p:cNvPr id="6" name="PA_库_矩形 3">
            <a:extLst>
              <a:ext uri="{FF2B5EF4-FFF2-40B4-BE49-F238E27FC236}">
                <a16:creationId xmlns:a16="http://schemas.microsoft.com/office/drawing/2014/main" id="{AA12B9EE-0DC8-47F3-8CC8-F129A4A46675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2586000" y="4666312"/>
            <a:ext cx="360000" cy="8480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inpin heiti" charset="-122"/>
                <a:ea typeface="inpin heiti" charset="-122"/>
              </a:rPr>
              <a:t>→</a:t>
            </a:r>
          </a:p>
        </p:txBody>
      </p:sp>
      <p:pic>
        <p:nvPicPr>
          <p:cNvPr id="7" name="PA_库_图片 5">
            <a:extLst>
              <a:ext uri="{FF2B5EF4-FFF2-40B4-BE49-F238E27FC236}">
                <a16:creationId xmlns:a16="http://schemas.microsoft.com/office/drawing/2014/main" id="{79159A09-FC2B-461A-8231-AFA81635DB3C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77586" y="1840155"/>
            <a:ext cx="3673141" cy="387316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3ACBBFA-A9C5-4B5A-B126-DEBF01A75FD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39157">
            <a:off x="-4824663" y="711544"/>
            <a:ext cx="12192000" cy="6858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02BD1D0-FF7E-4469-BF96-B3BD43152E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239157">
            <a:off x="7081079" y="1309131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62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000"/>
                                        <p:tgtEl>
                                          <p:spTgt spid="2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 nodePh="1">
                                  <p:stCondLst>
                                    <p:cond delay="25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6">
                                            <p:txEl>
                                              <p:charRg st="4294967295" end="429496729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utoUpdateAnimBg="0"/>
      <p:bldP spid="3" grpId="0" autoUpdateAnimBg="0"/>
      <p:bldP spid="4" grpId="0" autoUpdateAnimBg="0"/>
      <p:bldP spid="5" grpId="0" autoUpdateAnimBg="0"/>
      <p:bldP spid="6" grpId="0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114020-9CA7-49E0-99A6-F3657231A9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>
            <a:extLst>
              <a:ext uri="{FF2B5EF4-FFF2-40B4-BE49-F238E27FC236}">
                <a16:creationId xmlns:a16="http://schemas.microsoft.com/office/drawing/2014/main" id="{67377C03-A44B-49AA-A57F-636D858FDF67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08237" y="3316712"/>
            <a:ext cx="4169823" cy="2969964"/>
            <a:chOff x="4238273" y="1698975"/>
            <a:chExt cx="3482178" cy="248018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62A5716-59ED-4D64-BB4C-EA6078BC98CB}"/>
                </a:ext>
              </a:extLst>
            </p:cNvPr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ED358468-1E11-440B-B1BA-166F82776A25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30D92C01-2C18-4811-B930-93C4A218B253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77F27E72-57C6-49A6-926B-DC27136B6B64}"/>
                </a:ext>
              </a:extLst>
            </p:cNvPr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inpin heiti" charset="-122"/>
                  <a:ea typeface="inpin heiti" charset="-122"/>
                </a:rPr>
                <a:t>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EDA4D8C9-CA8C-495A-A415-9C7692A29454}"/>
                </a:ext>
              </a:extLst>
            </p:cNvPr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第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88D2CAC2-DD1C-48B2-93B1-FD320E380DFA}"/>
                </a:ext>
              </a:extLst>
            </p:cNvPr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叁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385BDEB-F944-4B9C-B28F-3B7F95F62805}"/>
                </a:ext>
              </a:extLst>
            </p:cNvPr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部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C8477C8-E39E-4450-89DB-E778BE6D7326}"/>
                </a:ext>
              </a:extLst>
            </p:cNvPr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9026612A-FD6C-4297-9655-C65EFF0B8AAB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BF25E2EB-1711-4897-BAD4-55AD3FC471C9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92113C80-207A-4504-960C-09B546F8160C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067EB6B7-5104-4BED-9F7B-D89D8082C7E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3" name="任意多边形 54">
              <a:extLst>
                <a:ext uri="{FF2B5EF4-FFF2-40B4-BE49-F238E27FC236}">
                  <a16:creationId xmlns:a16="http://schemas.microsoft.com/office/drawing/2014/main" id="{2170103C-FB5C-4E18-868E-18BC14DDBEC0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4" name="任意多边形 56">
              <a:extLst>
                <a:ext uri="{FF2B5EF4-FFF2-40B4-BE49-F238E27FC236}">
                  <a16:creationId xmlns:a16="http://schemas.microsoft.com/office/drawing/2014/main" id="{E1CA9CD4-5478-42B4-A30D-4A3EADA262B5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20" name="PA_库_矩形 16">
            <a:extLst>
              <a:ext uri="{FF2B5EF4-FFF2-40B4-BE49-F238E27FC236}">
                <a16:creationId xmlns:a16="http://schemas.microsoft.com/office/drawing/2014/main" id="{A87BA35D-3E49-A47C-1367-E1CE23150C09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377777" y="3874302"/>
            <a:ext cx="923330" cy="224036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内容特征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611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0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>
                                      <p:cBhvr>
                                        <p:cTn id="22" dur="1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utoUpdateAnimBg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0AF754D-A730-4D12-9751-F7B77D19E854}"/>
              </a:ext>
            </a:extLst>
          </p:cNvPr>
          <p:cNvGrpSpPr/>
          <p:nvPr/>
        </p:nvGrpSpPr>
        <p:grpSpPr>
          <a:xfrm>
            <a:off x="1434511" y="863551"/>
            <a:ext cx="2349500" cy="2349500"/>
            <a:chOff x="1625600" y="2076450"/>
            <a:chExt cx="2349500" cy="2349500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4AA9AF83-0077-490F-8C04-9D0DCDF6AB30}"/>
                </a:ext>
              </a:extLst>
            </p:cNvPr>
            <p:cNvSpPr/>
            <p:nvPr/>
          </p:nvSpPr>
          <p:spPr>
            <a:xfrm>
              <a:off x="1739900" y="2157022"/>
              <a:ext cx="2120900" cy="2120900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01E4B316-6E54-4E36-BCD2-9A5CD47BD027}"/>
                </a:ext>
              </a:extLst>
            </p:cNvPr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D0DFFE76-FFFD-416C-A6AB-E120914062BD}"/>
              </a:ext>
            </a:extLst>
          </p:cNvPr>
          <p:cNvGrpSpPr/>
          <p:nvPr/>
        </p:nvGrpSpPr>
        <p:grpSpPr>
          <a:xfrm>
            <a:off x="4853338" y="409345"/>
            <a:ext cx="2349500" cy="2349500"/>
            <a:chOff x="1625600" y="2076450"/>
            <a:chExt cx="2349500" cy="2349500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DE7EDBF9-9CD6-4781-964B-C315E32687E7}"/>
                </a:ext>
              </a:extLst>
            </p:cNvPr>
            <p:cNvSpPr/>
            <p:nvPr/>
          </p:nvSpPr>
          <p:spPr>
            <a:xfrm>
              <a:off x="1739900" y="2190750"/>
              <a:ext cx="2120900" cy="2120900"/>
            </a:xfrm>
            <a:prstGeom prst="ellipse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C8F6CD64-FF89-4BDB-9C6B-DABEFDCEB017}"/>
                </a:ext>
              </a:extLst>
            </p:cNvPr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71E43F1F-8C5B-46E8-9261-450EBA2D3888}"/>
              </a:ext>
            </a:extLst>
          </p:cNvPr>
          <p:cNvGrpSpPr/>
          <p:nvPr/>
        </p:nvGrpSpPr>
        <p:grpSpPr>
          <a:xfrm>
            <a:off x="8614535" y="114300"/>
            <a:ext cx="2349500" cy="2349500"/>
            <a:chOff x="1625600" y="2076450"/>
            <a:chExt cx="2349500" cy="2349500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B5F9992-5390-4776-896B-41C1CE82D976}"/>
                </a:ext>
              </a:extLst>
            </p:cNvPr>
            <p:cNvSpPr/>
            <p:nvPr/>
          </p:nvSpPr>
          <p:spPr>
            <a:xfrm>
              <a:off x="1739900" y="2190750"/>
              <a:ext cx="2120900" cy="2120900"/>
            </a:xfrm>
            <a:prstGeom prst="ellipse">
              <a:avLst/>
            </a:prstGeom>
            <a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a:blipFill>
            <a:ln w="28575">
              <a:solidFill>
                <a:srgbClr val="D8C6A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BCAC0CAE-F4F7-47E1-9AD3-E0241C2EB59D}"/>
                </a:ext>
              </a:extLst>
            </p:cNvPr>
            <p:cNvSpPr/>
            <p:nvPr/>
          </p:nvSpPr>
          <p:spPr>
            <a:xfrm>
              <a:off x="1625600" y="2076450"/>
              <a:ext cx="2349500" cy="2349500"/>
            </a:xfrm>
            <a:prstGeom prst="ellipse">
              <a:avLst/>
            </a:prstGeom>
            <a:noFill/>
            <a:ln>
              <a:solidFill>
                <a:srgbClr val="D8C6AE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3" name="TextBox 69">
            <a:extLst>
              <a:ext uri="{FF2B5EF4-FFF2-40B4-BE49-F238E27FC236}">
                <a16:creationId xmlns:a16="http://schemas.microsoft.com/office/drawing/2014/main" id="{78093F3F-E376-4296-B55E-BFE4386BFE67}"/>
              </a:ext>
            </a:extLst>
          </p:cNvPr>
          <p:cNvSpPr txBox="1"/>
          <p:nvPr/>
        </p:nvSpPr>
        <p:spPr>
          <a:xfrm>
            <a:off x="4428989" y="3208640"/>
            <a:ext cx="3103562" cy="22695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zh-CN" sz="1600" dirty="0"/>
              <a:t>乘坐龙车、凤辇的东王公、西王母，蛇身人面的伏羲氏、女娲氏，昂首飞腾的东方之神青龙，振翼奔腾的西方之神</a:t>
            </a:r>
            <a:r>
              <a:rPr lang="en-US" altLang="zh-CN" sz="1600" dirty="0"/>
              <a:t>——</a:t>
            </a:r>
            <a:r>
              <a:rPr lang="zh-CN" altLang="zh-CN" sz="1600" dirty="0"/>
              <a:t>白虎，展翅欲飞的南方之神</a:t>
            </a:r>
            <a:r>
              <a:rPr lang="en-US" altLang="zh-CN" sz="1600" dirty="0"/>
              <a:t>——</a:t>
            </a:r>
            <a:r>
              <a:rPr lang="zh-CN" altLang="zh-CN" sz="1600" dirty="0"/>
              <a:t>朱雀，龟蛇相交的北方之神</a:t>
            </a:r>
            <a:r>
              <a:rPr lang="en-US" altLang="zh-CN" sz="1600" dirty="0"/>
              <a:t>——</a:t>
            </a:r>
            <a:r>
              <a:rPr lang="zh-CN" altLang="zh-CN" sz="1600" dirty="0"/>
              <a:t>玄武</a:t>
            </a:r>
            <a:r>
              <a:rPr lang="en-US" altLang="zh-CN" sz="1600" dirty="0"/>
              <a:t>……</a:t>
            </a:r>
            <a:r>
              <a:rPr lang="zh-CN" altLang="en-US" sz="1600" dirty="0">
                <a:latin typeface="inpin heiti" charset="-122"/>
                <a:ea typeface="inpin heiti" charset="-122"/>
                <a:sym typeface="Arial" panose="020B0604020202020204" pitchFamily="34" charset="0"/>
              </a:rPr>
              <a:t>。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95FD58-B739-4FCF-836F-E2DD0F3D7DE5}"/>
              </a:ext>
            </a:extLst>
          </p:cNvPr>
          <p:cNvSpPr/>
          <p:nvPr/>
        </p:nvSpPr>
        <p:spPr>
          <a:xfrm>
            <a:off x="5375345" y="2843719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zh-CN" dirty="0"/>
              <a:t>神话人物画</a:t>
            </a:r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5" name="TextBox 69">
            <a:extLst>
              <a:ext uri="{FF2B5EF4-FFF2-40B4-BE49-F238E27FC236}">
                <a16:creationId xmlns:a16="http://schemas.microsoft.com/office/drawing/2014/main" id="{6F4E4665-FB13-4B2A-A0CD-72C38E71DC57}"/>
              </a:ext>
            </a:extLst>
          </p:cNvPr>
          <p:cNvSpPr txBox="1"/>
          <p:nvPr/>
        </p:nvSpPr>
        <p:spPr>
          <a:xfrm>
            <a:off x="8406913" y="3036625"/>
            <a:ext cx="3103562" cy="190020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zh-CN" sz="1600" dirty="0"/>
              <a:t>供养人形象较小，高不及尺，男女分列成行，僧尼为首，世俗人物随后，有王公贵族和侍从像，有少数民族人物形象。服饰有中原汉装，西域胡装，汉胡混合装。</a:t>
            </a:r>
            <a:endParaRPr lang="zh-CN" altLang="en-US" sz="10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BFC446A7-C426-42D5-8E40-D325CD43E0F0}"/>
              </a:ext>
            </a:extLst>
          </p:cNvPr>
          <p:cNvSpPr/>
          <p:nvPr/>
        </p:nvSpPr>
        <p:spPr>
          <a:xfrm>
            <a:off x="9244636" y="2618057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zh-CN" dirty="0"/>
              <a:t>供养人画像</a:t>
            </a:r>
            <a:endParaRPr lang="zh-CN" altLang="en-US" dirty="0">
              <a:latin typeface="inpin heiti" charset="-122"/>
              <a:ea typeface="inpin heiti" charset="-122"/>
            </a:endParaRPr>
          </a:p>
        </p:txBody>
      </p:sp>
      <p:sp>
        <p:nvSpPr>
          <p:cNvPr id="17" name="TextBox 69">
            <a:extLst>
              <a:ext uri="{FF2B5EF4-FFF2-40B4-BE49-F238E27FC236}">
                <a16:creationId xmlns:a16="http://schemas.microsoft.com/office/drawing/2014/main" id="{16DCF4FE-F54A-4AA1-A4C4-D704DC2B2E18}"/>
              </a:ext>
            </a:extLst>
          </p:cNvPr>
          <p:cNvSpPr txBox="1"/>
          <p:nvPr/>
        </p:nvSpPr>
        <p:spPr>
          <a:xfrm>
            <a:off x="1177835" y="3880971"/>
            <a:ext cx="3103562" cy="2585323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zh-CN" dirty="0"/>
              <a:t>表现佛教诸神，有构图严谨的佛说法图；有既千篇一律，又色彩缤纷的十方诸佛，即千佛；有排列有序，舞姿婀娜、作群舞的供养菩萨；有高居天宫楼阁欢畅地奏乐歌舞的伎乐天；有健壮有力，浓眉怒目，驱逐魔鬼的护法神</a:t>
            </a:r>
            <a:r>
              <a:rPr lang="en-US" altLang="zh-CN" dirty="0"/>
              <a:t>—--</a:t>
            </a:r>
            <a:r>
              <a:rPr lang="zh-CN" altLang="zh-CN" dirty="0"/>
              <a:t>金刚力士。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925067E-5565-4EA0-90C4-841EB56B6738}"/>
              </a:ext>
            </a:extLst>
          </p:cNvPr>
          <p:cNvSpPr/>
          <p:nvPr/>
        </p:nvSpPr>
        <p:spPr>
          <a:xfrm>
            <a:off x="2161495" y="3362345"/>
            <a:ext cx="1935278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dirty="0">
                <a:latin typeface="inpin heiti" charset="-122"/>
                <a:ea typeface="inpin heiti" charset="-122"/>
              </a:rPr>
              <a:t>尊像画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EADF91B-6F35-4104-9031-1AAE1554A9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-4880651" y="-4604582"/>
            <a:ext cx="12192000" cy="685800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3131024-518D-4773-B5B0-CD33002668E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625657">
            <a:off x="10834693" y="193421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74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2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578EDEA-FA81-4494-80E4-0CBD19196D75}"/>
              </a:ext>
            </a:extLst>
          </p:cNvPr>
          <p:cNvGrpSpPr/>
          <p:nvPr/>
        </p:nvGrpSpPr>
        <p:grpSpPr>
          <a:xfrm>
            <a:off x="431800" y="3715038"/>
            <a:ext cx="5225804" cy="3342343"/>
            <a:chOff x="1662340" y="3412596"/>
            <a:chExt cx="5658964" cy="3619385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8D4F41D3-4073-4463-907D-B9B9FB9E2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39161" y="4349807"/>
              <a:ext cx="2113678" cy="2508193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44FA40B-15C7-4249-8BEE-1EB039C091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451704" y="3412596"/>
              <a:ext cx="3869600" cy="3420004"/>
            </a:xfrm>
            <a:prstGeom prst="rect">
              <a:avLst/>
            </a:prstGeom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EDE7116-6146-4DC5-9F83-96481248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flipH="1">
              <a:off x="1662340" y="4760913"/>
              <a:ext cx="2126579" cy="2271068"/>
            </a:xfrm>
            <a:prstGeom prst="rect">
              <a:avLst/>
            </a:prstGeom>
          </p:spPr>
        </p:pic>
      </p:grpSp>
      <p:sp>
        <p:nvSpPr>
          <p:cNvPr id="10" name="TextBox 69">
            <a:extLst>
              <a:ext uri="{FF2B5EF4-FFF2-40B4-BE49-F238E27FC236}">
                <a16:creationId xmlns:a16="http://schemas.microsoft.com/office/drawing/2014/main" id="{8F0D98E5-6CE7-4586-AE9A-868CEE9EDD10}"/>
              </a:ext>
            </a:extLst>
          </p:cNvPr>
          <p:cNvSpPr txBox="1"/>
          <p:nvPr/>
        </p:nvSpPr>
        <p:spPr>
          <a:xfrm>
            <a:off x="4520450" y="1032306"/>
            <a:ext cx="6332404" cy="370383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zh-CN" dirty="0"/>
              <a:t>本生故事画表现释迦牟尼佛在过去世中为菩萨时行种种善行，救度众生事迹</a:t>
            </a:r>
            <a:r>
              <a:rPr lang="zh-CN" altLang="en-US" dirty="0"/>
              <a:t>；</a:t>
            </a:r>
            <a:r>
              <a:rPr lang="zh-CN" altLang="zh-CN" dirty="0"/>
              <a:t>因缘故事画表现释迦牟尼成佛后说法教化众生、度化外道的各种事迹；佛传故事画描绘释迦牟尼一生或某些主要事迹的故事。故事画的主题思想大多为坚持出家修行，强调布施、忍辱、持戒的修行方法，宣传惩恶扬善、因果报应、佛法威力的佛教思想。</a:t>
            </a:r>
            <a:endParaRPr lang="en-US" altLang="zh-CN" dirty="0"/>
          </a:p>
          <a:p>
            <a:r>
              <a:rPr lang="zh-CN" altLang="zh-CN" dirty="0"/>
              <a:t>至北朝晚期的故事画逐渐地民族化，则渗透进中国传统的忠君、孝悌、仁爱、和顺、父子恩等的儒家思想。故事画的结构形式多样：主要有主体式单幅画，以一个画面表现故事的一个典型情节；异时同图单幅画，一个画面上表现故事不同时间，不同地点的若干个情节；多幅连环画，多个画面表现有时间、有地点、有完整情节的故事。</a:t>
            </a:r>
          </a:p>
          <a:p>
            <a:pPr>
              <a:lnSpc>
                <a:spcPct val="200000"/>
              </a:lnSpc>
            </a:pPr>
            <a:endParaRPr lang="zh-CN" altLang="en-US" sz="1100" dirty="0">
              <a:latin typeface="inpin heiti" charset="-122"/>
              <a:ea typeface="inpin heiti" charset="-122"/>
              <a:sym typeface="Arial" panose="020B0604020202020204" pitchFamily="34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1448251-1343-4084-AFDC-7898DA7D12C5}"/>
              </a:ext>
            </a:extLst>
          </p:cNvPr>
          <p:cNvSpPr/>
          <p:nvPr/>
        </p:nvSpPr>
        <p:spPr>
          <a:xfrm>
            <a:off x="4444043" y="127623"/>
            <a:ext cx="4324400" cy="5232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zh-CN" sz="2800" dirty="0"/>
              <a:t>本生、因缘、佛传故事画</a:t>
            </a:r>
            <a:endParaRPr lang="zh-CN" altLang="en-US" sz="2800" dirty="0">
              <a:latin typeface="inpin heiti" charset="-122"/>
              <a:ea typeface="inpin heiti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EA165AB1-F39F-4D05-A75F-8B15D0E4A1A4}"/>
              </a:ext>
            </a:extLst>
          </p:cNvPr>
          <p:cNvCxnSpPr/>
          <p:nvPr/>
        </p:nvCxnSpPr>
        <p:spPr>
          <a:xfrm>
            <a:off x="4531945" y="655412"/>
            <a:ext cx="3348000" cy="0"/>
          </a:xfrm>
          <a:prstGeom prst="line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ACD62FCC-92A2-48BD-9269-3BEC42260C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-2654966" y="-5975611"/>
            <a:ext cx="17501931" cy="9844836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4EC8D6-4008-4882-8758-67802D4DCFA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9055975">
            <a:off x="6994141" y="2579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9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CDA761-7DF2-46EB-A9A7-4AAB92A547D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>
            <a:extLst>
              <a:ext uri="{FF2B5EF4-FFF2-40B4-BE49-F238E27FC236}">
                <a16:creationId xmlns:a16="http://schemas.microsoft.com/office/drawing/2014/main" id="{FFB511C6-F5D5-468C-B8AB-A122E5D0EE7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68395" y="645701"/>
            <a:ext cx="4169823" cy="2969964"/>
            <a:chOff x="4238273" y="1698975"/>
            <a:chExt cx="3482178" cy="248018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93A88BB-4E32-47A2-90B2-EB78B8321E45}"/>
                </a:ext>
              </a:extLst>
            </p:cNvPr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CB5CD66C-6FF7-4E0F-A52D-BA279CFF364D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F4C3774B-C81C-41E2-8397-D35844347F04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042E80-77FF-4440-BE46-DB4656087269}"/>
                </a:ext>
              </a:extLst>
            </p:cNvPr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inpin heiti" charset="-122"/>
                  <a:ea typeface="inpin heiti" charset="-122"/>
                </a:rPr>
                <a:t>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951ACD-DA21-4C42-9F96-2EEF14284953}"/>
                </a:ext>
              </a:extLst>
            </p:cNvPr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第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4CF9D8-A15E-4AEC-9BA9-F26BBC4B7B1B}"/>
                </a:ext>
              </a:extLst>
            </p:cNvPr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肆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319C39-91C9-43EB-9B71-FC0E173EDB54}"/>
                </a:ext>
              </a:extLst>
            </p:cNvPr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部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39DFA2A-248E-421F-964E-E829E3B83BD2}"/>
                </a:ext>
              </a:extLst>
            </p:cNvPr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C0D8A834-F4E4-4DE0-8687-3026E83A0FB1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FD60966F-23B0-48FC-83E6-5AEA62988516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54A3502-F915-4ECD-8FBB-D6F93C07C48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39188B8-6245-43B5-949C-68B6E88C2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3" name="任意多边形 54">
              <a:extLst>
                <a:ext uri="{FF2B5EF4-FFF2-40B4-BE49-F238E27FC236}">
                  <a16:creationId xmlns:a16="http://schemas.microsoft.com/office/drawing/2014/main" id="{CB2FC88D-EACF-4E30-A20D-8C004FF39370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4" name="任意多边形 56">
              <a:extLst>
                <a:ext uri="{FF2B5EF4-FFF2-40B4-BE49-F238E27FC236}">
                  <a16:creationId xmlns:a16="http://schemas.microsoft.com/office/drawing/2014/main" id="{D5DD9D48-04F3-43D3-8326-23D3E6332D58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5768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D8A444E-71D5-4219-B113-F7E623A890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-264302" y="260347"/>
            <a:ext cx="5051765" cy="4666345"/>
          </a:xfrm>
          <a:prstGeom prst="rect">
            <a:avLst/>
          </a:prstGeom>
          <a:noFill/>
        </p:spPr>
      </p:pic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A3C2129-FC69-4070-86DD-E05A83AA360E}"/>
              </a:ext>
            </a:extLst>
          </p:cNvPr>
          <p:cNvCxnSpPr/>
          <p:nvPr/>
        </p:nvCxnSpPr>
        <p:spPr>
          <a:xfrm flipH="1">
            <a:off x="9782316" y="2902026"/>
            <a:ext cx="1232" cy="2592000"/>
          </a:xfrm>
          <a:prstGeom prst="line">
            <a:avLst/>
          </a:prstGeom>
          <a:noFill/>
          <a:ln w="12700">
            <a:solidFill>
              <a:srgbClr val="E3BF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6" name="矩形 5">
            <a:extLst>
              <a:ext uri="{FF2B5EF4-FFF2-40B4-BE49-F238E27FC236}">
                <a16:creationId xmlns:a16="http://schemas.microsoft.com/office/drawing/2014/main" id="{54445CCB-DF0C-4F04-91C5-159C7FB1519D}"/>
              </a:ext>
            </a:extLst>
          </p:cNvPr>
          <p:cNvSpPr/>
          <p:nvPr/>
        </p:nvSpPr>
        <p:spPr>
          <a:xfrm>
            <a:off x="9953142" y="2767648"/>
            <a:ext cx="728778" cy="1077218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3200" dirty="0">
                <a:latin typeface="inpin heiti" charset="-122"/>
                <a:ea typeface="inpin heiti" charset="-122"/>
              </a:rPr>
              <a:t>总结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48DEEF-EE63-4546-BAF6-E2A5F1361E0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V="1">
            <a:off x="6648007" y="980186"/>
            <a:ext cx="12192000" cy="6858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661F017-8BF4-4EEE-812A-F383AE41E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3613240">
            <a:off x="-3834420" y="6268237"/>
            <a:ext cx="12192000" cy="68580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D5530BD-81EF-1CBF-14AA-4E22E30CCF0A}"/>
              </a:ext>
            </a:extLst>
          </p:cNvPr>
          <p:cNvSpPr txBox="1"/>
          <p:nvPr/>
        </p:nvSpPr>
        <p:spPr>
          <a:xfrm>
            <a:off x="6461308" y="2748596"/>
            <a:ext cx="315141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中外佛教文化交流，已经不再是以翻译佛经为主要形式，而是站在中国传统文化之上，</a:t>
            </a:r>
            <a:r>
              <a:rPr lang="zh-CN" altLang="zh-C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对来自印度和中亚的佛典进行深入细致的研究，同时加以吸收整理，提出适合中国信众理</a:t>
            </a:r>
            <a:r>
              <a:rPr lang="zh-CN" altLang="zh-CN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解的解释，建立了比较系统的理论。另一方面政治的动荡不安，又为佛教深根于敦煌地区创造良好的条件。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401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1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24B1BE-3BBE-41A3-A018-1C7C686E9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1980" cy="736418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39D23D-3CF7-4B94-A845-40CB7BDF90E5}"/>
              </a:ext>
            </a:extLst>
          </p:cNvPr>
          <p:cNvSpPr txBox="1"/>
          <p:nvPr/>
        </p:nvSpPr>
        <p:spPr>
          <a:xfrm>
            <a:off x="5490708" y="55421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inpin heiti" charset="-122"/>
                <a:ea typeface="inpin heiti" charset="-122"/>
              </a:rPr>
              <a:t>游遍敦煌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D0BC878-EA2A-57ED-1ABB-C58F51ABB7FB}"/>
              </a:ext>
            </a:extLst>
          </p:cNvPr>
          <p:cNvSpPr txBox="1"/>
          <p:nvPr/>
        </p:nvSpPr>
        <p:spPr>
          <a:xfrm>
            <a:off x="1175657" y="179615"/>
            <a:ext cx="1014820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tabLst>
                <a:tab pos="3194685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高勇：佛教菱格画到连环画形式的演变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——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以克孜尔和莫高窟的故事画为例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艺术探索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, 2015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</a:p>
          <a:p>
            <a:pPr algn="just">
              <a:tabLst>
                <a:tab pos="3194685" algn="l"/>
              </a:tabLst>
            </a:pP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日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末森薰著顾虹译：敦煌莫高窟北周时代石窟的空间构成解析图案展示的方向性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 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艺术史研究，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103-153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页</a:t>
            </a:r>
          </a:p>
          <a:p>
            <a:pPr algn="just">
              <a:tabLst>
                <a:tab pos="3194685" algn="l"/>
              </a:tabLst>
            </a:pP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马艺菲：敦煌本生故事画及其艺术风格研究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沈阳建筑大学，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樊锦诗：敦煌石窟研究百年回顾与瞻望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 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敦煌研究院甘肃敦煌，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2000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宁强：从印度到中国——某些本生故事构图形式的比较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敦煌研究，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1991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占跃海：敦煌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257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窟九色鹿本生故事画的图像与叙事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[J]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艺术百家，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2010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高海燕：中国汉传佛教本生故事研究 ——以“舍身饲虎本生”和“睒子本生”为中心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兰州大学，</a:t>
            </a:r>
            <a:r>
              <a:rPr lang="en-US" altLang="zh-CN" sz="18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2015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765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CDA761-7DF2-46EB-A9A7-4AAB92A547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grpSp>
        <p:nvGrpSpPr>
          <p:cNvPr id="4" name="PA_库_组合 17">
            <a:extLst>
              <a:ext uri="{FF2B5EF4-FFF2-40B4-BE49-F238E27FC236}">
                <a16:creationId xmlns:a16="http://schemas.microsoft.com/office/drawing/2014/main" id="{FFB511C6-F5D5-468C-B8AB-A122E5D0EE78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1268395" y="645701"/>
            <a:ext cx="4169823" cy="2969964"/>
            <a:chOff x="4238273" y="1698975"/>
            <a:chExt cx="3482178" cy="2480188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093A88BB-4E32-47A2-90B2-EB78B8321E45}"/>
                </a:ext>
              </a:extLst>
            </p:cNvPr>
            <p:cNvGrpSpPr/>
            <p:nvPr/>
          </p:nvGrpSpPr>
          <p:grpSpPr>
            <a:xfrm>
              <a:off x="4865571" y="1698975"/>
              <a:ext cx="2467779" cy="2467779"/>
              <a:chOff x="4450814" y="2093205"/>
              <a:chExt cx="1372308" cy="1372308"/>
            </a:xfrm>
          </p:grpSpPr>
          <p:sp>
            <p:nvSpPr>
              <p:cNvPr id="17" name="弧形 16">
                <a:extLst>
                  <a:ext uri="{FF2B5EF4-FFF2-40B4-BE49-F238E27FC236}">
                    <a16:creationId xmlns:a16="http://schemas.microsoft.com/office/drawing/2014/main" id="{CB5CD66C-6FF7-4E0F-A52D-BA279CFF364D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5353809"/>
                  <a:gd name="adj2" fmla="val 14951238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8" name="弧形 17">
                <a:extLst>
                  <a:ext uri="{FF2B5EF4-FFF2-40B4-BE49-F238E27FC236}">
                    <a16:creationId xmlns:a16="http://schemas.microsoft.com/office/drawing/2014/main" id="{F4C3774B-C81C-41E2-8397-D35844347F04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6688454"/>
                  <a:gd name="adj2" fmla="val 3928676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25042E80-77FF-4440-BE46-DB4656087269}"/>
                </a:ext>
              </a:extLst>
            </p:cNvPr>
            <p:cNvSpPr/>
            <p:nvPr/>
          </p:nvSpPr>
          <p:spPr>
            <a:xfrm>
              <a:off x="5388292" y="3073972"/>
              <a:ext cx="699002" cy="11051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dirty="0">
                  <a:latin typeface="inpin heiti" charset="-122"/>
                  <a:ea typeface="inpin heiti" charset="-122"/>
                </a:rPr>
                <a:t>分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0951ACD-DA21-4C42-9F96-2EEF14284953}"/>
                </a:ext>
              </a:extLst>
            </p:cNvPr>
            <p:cNvSpPr/>
            <p:nvPr/>
          </p:nvSpPr>
          <p:spPr>
            <a:xfrm>
              <a:off x="5886772" y="1897616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第</a:t>
              </a: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124CF9D8-A15E-4AEC-9BA9-F26BBC4B7B1B}"/>
                </a:ext>
              </a:extLst>
            </p:cNvPr>
            <p:cNvSpPr/>
            <p:nvPr/>
          </p:nvSpPr>
          <p:spPr>
            <a:xfrm>
              <a:off x="6164413" y="225679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壹</a:t>
              </a: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4319C39-91C9-43EB-9B71-FC0E173EDB54}"/>
                </a:ext>
              </a:extLst>
            </p:cNvPr>
            <p:cNvSpPr/>
            <p:nvPr/>
          </p:nvSpPr>
          <p:spPr>
            <a:xfrm>
              <a:off x="6039074" y="2753087"/>
              <a:ext cx="699002" cy="6939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inpin heiti" charset="-122"/>
                  <a:ea typeface="inpin heiti" charset="-122"/>
                </a:rPr>
                <a:t>部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439DFA2A-248E-421F-964E-E829E3B83BD2}"/>
                </a:ext>
              </a:extLst>
            </p:cNvPr>
            <p:cNvGrpSpPr/>
            <p:nvPr/>
          </p:nvGrpSpPr>
          <p:grpSpPr>
            <a:xfrm>
              <a:off x="4932567" y="1777635"/>
              <a:ext cx="2326865" cy="2326865"/>
              <a:chOff x="4450814" y="2093205"/>
              <a:chExt cx="1372308" cy="1372308"/>
            </a:xfrm>
          </p:grpSpPr>
          <p:sp>
            <p:nvSpPr>
              <p:cNvPr id="15" name="弧形 14">
                <a:extLst>
                  <a:ext uri="{FF2B5EF4-FFF2-40B4-BE49-F238E27FC236}">
                    <a16:creationId xmlns:a16="http://schemas.microsoft.com/office/drawing/2014/main" id="{C0D8A834-F4E4-4DE0-8687-3026E83A0FB1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4635702"/>
                  <a:gd name="adj2" fmla="val 12720729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  <p:sp>
            <p:nvSpPr>
              <p:cNvPr id="16" name="弧形 15">
                <a:extLst>
                  <a:ext uri="{FF2B5EF4-FFF2-40B4-BE49-F238E27FC236}">
                    <a16:creationId xmlns:a16="http://schemas.microsoft.com/office/drawing/2014/main" id="{FD60966F-23B0-48FC-83E6-5AEA62988516}"/>
                  </a:ext>
                </a:extLst>
              </p:cNvPr>
              <p:cNvSpPr/>
              <p:nvPr/>
            </p:nvSpPr>
            <p:spPr>
              <a:xfrm>
                <a:off x="4450814" y="2093205"/>
                <a:ext cx="1372308" cy="1372308"/>
              </a:xfrm>
              <a:prstGeom prst="arc">
                <a:avLst>
                  <a:gd name="adj1" fmla="val 14304706"/>
                  <a:gd name="adj2" fmla="val 2588855"/>
                </a:avLst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sz="2800" dirty="0">
                  <a:latin typeface="inpin heiti" charset="-122"/>
                  <a:ea typeface="inpin heiti" charset="-122"/>
                </a:endParaRPr>
              </a:p>
            </p:txBody>
          </p:sp>
        </p:grp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F54A3502-F915-4ECD-8FBB-D6F93C07C482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4238273" y="3399418"/>
              <a:ext cx="1116520" cy="474682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6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Freeform 5">
              <a:extLst>
                <a:ext uri="{FF2B5EF4-FFF2-40B4-BE49-F238E27FC236}">
                  <a16:creationId xmlns:a16="http://schemas.microsoft.com/office/drawing/2014/main" id="{539188B8-6245-43B5-949C-68B6E88C247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72332" y="2076510"/>
              <a:ext cx="848119" cy="360573"/>
            </a:xfrm>
            <a:custGeom>
              <a:avLst/>
              <a:gdLst>
                <a:gd name="T0" fmla="*/ 926 w 3695"/>
                <a:gd name="T1" fmla="*/ 1125 h 1569"/>
                <a:gd name="T2" fmla="*/ 926 w 3695"/>
                <a:gd name="T3" fmla="*/ 1125 h 1569"/>
                <a:gd name="T4" fmla="*/ 692 w 3695"/>
                <a:gd name="T5" fmla="*/ 857 h 1569"/>
                <a:gd name="T6" fmla="*/ 1010 w 3695"/>
                <a:gd name="T7" fmla="*/ 758 h 1569"/>
                <a:gd name="T8" fmla="*/ 879 w 3695"/>
                <a:gd name="T9" fmla="*/ 899 h 1569"/>
                <a:gd name="T10" fmla="*/ 848 w 3695"/>
                <a:gd name="T11" fmla="*/ 772 h 1569"/>
                <a:gd name="T12" fmla="*/ 784 w 3695"/>
                <a:gd name="T13" fmla="*/ 952 h 1569"/>
                <a:gd name="T14" fmla="*/ 926 w 3695"/>
                <a:gd name="T15" fmla="*/ 1125 h 1569"/>
                <a:gd name="T16" fmla="*/ 69 w 3695"/>
                <a:gd name="T17" fmla="*/ 733 h 1569"/>
                <a:gd name="T18" fmla="*/ 86 w 3695"/>
                <a:gd name="T19" fmla="*/ 761 h 1569"/>
                <a:gd name="T20" fmla="*/ 220 w 3695"/>
                <a:gd name="T21" fmla="*/ 1037 h 1569"/>
                <a:gd name="T22" fmla="*/ 385 w 3695"/>
                <a:gd name="T23" fmla="*/ 821 h 1569"/>
                <a:gd name="T24" fmla="*/ 265 w 3695"/>
                <a:gd name="T25" fmla="*/ 793 h 1569"/>
                <a:gd name="T26" fmla="*/ 309 w 3695"/>
                <a:gd name="T27" fmla="*/ 888 h 1569"/>
                <a:gd name="T28" fmla="*/ 167 w 3695"/>
                <a:gd name="T29" fmla="*/ 808 h 1569"/>
                <a:gd name="T30" fmla="*/ 435 w 3695"/>
                <a:gd name="T31" fmla="*/ 750 h 1569"/>
                <a:gd name="T32" fmla="*/ 661 w 3695"/>
                <a:gd name="T33" fmla="*/ 1121 h 1569"/>
                <a:gd name="T34" fmla="*/ 1361 w 3695"/>
                <a:gd name="T35" fmla="*/ 1439 h 1569"/>
                <a:gd name="T36" fmla="*/ 1953 w 3695"/>
                <a:gd name="T37" fmla="*/ 1050 h 1569"/>
                <a:gd name="T38" fmla="*/ 2885 w 3695"/>
                <a:gd name="T39" fmla="*/ 609 h 1569"/>
                <a:gd name="T40" fmla="*/ 3681 w 3695"/>
                <a:gd name="T41" fmla="*/ 1065 h 1569"/>
                <a:gd name="T42" fmla="*/ 2804 w 3695"/>
                <a:gd name="T43" fmla="*/ 532 h 1569"/>
                <a:gd name="T44" fmla="*/ 1752 w 3695"/>
                <a:gd name="T45" fmla="*/ 1022 h 1569"/>
                <a:gd name="T46" fmla="*/ 1205 w 3695"/>
                <a:gd name="T47" fmla="*/ 1114 h 1569"/>
                <a:gd name="T48" fmla="*/ 1219 w 3695"/>
                <a:gd name="T49" fmla="*/ 744 h 1569"/>
                <a:gd name="T50" fmla="*/ 1434 w 3695"/>
                <a:gd name="T51" fmla="*/ 712 h 1569"/>
                <a:gd name="T52" fmla="*/ 1381 w 3695"/>
                <a:gd name="T53" fmla="*/ 888 h 1569"/>
                <a:gd name="T54" fmla="*/ 1292 w 3695"/>
                <a:gd name="T55" fmla="*/ 800 h 1569"/>
                <a:gd name="T56" fmla="*/ 1429 w 3695"/>
                <a:gd name="T57" fmla="*/ 1037 h 1569"/>
                <a:gd name="T58" fmla="*/ 1669 w 3695"/>
                <a:gd name="T59" fmla="*/ 764 h 1569"/>
                <a:gd name="T60" fmla="*/ 2034 w 3695"/>
                <a:gd name="T61" fmla="*/ 645 h 1569"/>
                <a:gd name="T62" fmla="*/ 2531 w 3695"/>
                <a:gd name="T63" fmla="*/ 472 h 1569"/>
                <a:gd name="T64" fmla="*/ 2082 w 3695"/>
                <a:gd name="T65" fmla="*/ 549 h 1569"/>
                <a:gd name="T66" fmla="*/ 1599 w 3695"/>
                <a:gd name="T67" fmla="*/ 599 h 1569"/>
                <a:gd name="T68" fmla="*/ 1562 w 3695"/>
                <a:gd name="T69" fmla="*/ 405 h 1569"/>
                <a:gd name="T70" fmla="*/ 1738 w 3695"/>
                <a:gd name="T71" fmla="*/ 521 h 1569"/>
                <a:gd name="T72" fmla="*/ 1780 w 3695"/>
                <a:gd name="T73" fmla="*/ 271 h 1569"/>
                <a:gd name="T74" fmla="*/ 1451 w 3695"/>
                <a:gd name="T75" fmla="*/ 384 h 1569"/>
                <a:gd name="T76" fmla="*/ 1429 w 3695"/>
                <a:gd name="T77" fmla="*/ 532 h 1569"/>
                <a:gd name="T78" fmla="*/ 1144 w 3695"/>
                <a:gd name="T79" fmla="*/ 673 h 1569"/>
                <a:gd name="T80" fmla="*/ 1015 w 3695"/>
                <a:gd name="T81" fmla="*/ 607 h 1569"/>
                <a:gd name="T82" fmla="*/ 1130 w 3695"/>
                <a:gd name="T83" fmla="*/ 500 h 1569"/>
                <a:gd name="T84" fmla="*/ 1384 w 3695"/>
                <a:gd name="T85" fmla="*/ 363 h 1569"/>
                <a:gd name="T86" fmla="*/ 1127 w 3695"/>
                <a:gd name="T87" fmla="*/ 239 h 1569"/>
                <a:gd name="T88" fmla="*/ 848 w 3695"/>
                <a:gd name="T89" fmla="*/ 62 h 1569"/>
                <a:gd name="T90" fmla="*/ 717 w 3695"/>
                <a:gd name="T91" fmla="*/ 175 h 1569"/>
                <a:gd name="T92" fmla="*/ 550 w 3695"/>
                <a:gd name="T93" fmla="*/ 429 h 1569"/>
                <a:gd name="T94" fmla="*/ 842 w 3695"/>
                <a:gd name="T95" fmla="*/ 543 h 1569"/>
                <a:gd name="T96" fmla="*/ 868 w 3695"/>
                <a:gd name="T97" fmla="*/ 398 h 1569"/>
                <a:gd name="T98" fmla="*/ 770 w 3695"/>
                <a:gd name="T99" fmla="*/ 415 h 1569"/>
                <a:gd name="T100" fmla="*/ 842 w 3695"/>
                <a:gd name="T101" fmla="*/ 440 h 1569"/>
                <a:gd name="T102" fmla="*/ 750 w 3695"/>
                <a:gd name="T103" fmla="*/ 500 h 1569"/>
                <a:gd name="T104" fmla="*/ 767 w 3695"/>
                <a:gd name="T105" fmla="*/ 277 h 1569"/>
                <a:gd name="T106" fmla="*/ 954 w 3695"/>
                <a:gd name="T107" fmla="*/ 521 h 1569"/>
                <a:gd name="T108" fmla="*/ 588 w 3695"/>
                <a:gd name="T109" fmla="*/ 592 h 1569"/>
                <a:gd name="T110" fmla="*/ 234 w 3695"/>
                <a:gd name="T111" fmla="*/ 529 h 1569"/>
                <a:gd name="T112" fmla="*/ 69 w 3695"/>
                <a:gd name="T113" fmla="*/ 733 h 1569"/>
                <a:gd name="T114" fmla="*/ 69 w 3695"/>
                <a:gd name="T115" fmla="*/ 733 h 1569"/>
                <a:gd name="T116" fmla="*/ 86 w 3695"/>
                <a:gd name="T117" fmla="*/ 761 h 1569"/>
                <a:gd name="T118" fmla="*/ 69 w 3695"/>
                <a:gd name="T119" fmla="*/ 733 h 1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95" h="1569">
                  <a:moveTo>
                    <a:pt x="926" y="1125"/>
                  </a:moveTo>
                  <a:cubicBezTo>
                    <a:pt x="926" y="1125"/>
                    <a:pt x="926" y="1125"/>
                    <a:pt x="926" y="1125"/>
                  </a:cubicBezTo>
                  <a:cubicBezTo>
                    <a:pt x="910" y="1125"/>
                    <a:pt x="692" y="1040"/>
                    <a:pt x="692" y="857"/>
                  </a:cubicBezTo>
                  <a:cubicBezTo>
                    <a:pt x="692" y="673"/>
                    <a:pt x="948" y="630"/>
                    <a:pt x="1010" y="758"/>
                  </a:cubicBezTo>
                  <a:cubicBezTo>
                    <a:pt x="1052" y="895"/>
                    <a:pt x="912" y="935"/>
                    <a:pt x="879" y="899"/>
                  </a:cubicBezTo>
                  <a:cubicBezTo>
                    <a:pt x="848" y="864"/>
                    <a:pt x="837" y="786"/>
                    <a:pt x="848" y="772"/>
                  </a:cubicBezTo>
                  <a:cubicBezTo>
                    <a:pt x="848" y="772"/>
                    <a:pt x="745" y="841"/>
                    <a:pt x="784" y="952"/>
                  </a:cubicBezTo>
                  <a:cubicBezTo>
                    <a:pt x="837" y="1088"/>
                    <a:pt x="940" y="1125"/>
                    <a:pt x="926" y="1125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cubicBezTo>
                    <a:pt x="86" y="761"/>
                    <a:pt x="24" y="1022"/>
                    <a:pt x="220" y="1037"/>
                  </a:cubicBezTo>
                  <a:cubicBezTo>
                    <a:pt x="401" y="1050"/>
                    <a:pt x="393" y="891"/>
                    <a:pt x="385" y="821"/>
                  </a:cubicBezTo>
                  <a:cubicBezTo>
                    <a:pt x="357" y="747"/>
                    <a:pt x="265" y="793"/>
                    <a:pt x="265" y="793"/>
                  </a:cubicBezTo>
                  <a:cubicBezTo>
                    <a:pt x="265" y="793"/>
                    <a:pt x="318" y="804"/>
                    <a:pt x="309" y="888"/>
                  </a:cubicBezTo>
                  <a:cubicBezTo>
                    <a:pt x="295" y="973"/>
                    <a:pt x="150" y="945"/>
                    <a:pt x="167" y="808"/>
                  </a:cubicBezTo>
                  <a:cubicBezTo>
                    <a:pt x="184" y="670"/>
                    <a:pt x="385" y="697"/>
                    <a:pt x="435" y="750"/>
                  </a:cubicBezTo>
                  <a:cubicBezTo>
                    <a:pt x="522" y="842"/>
                    <a:pt x="661" y="1121"/>
                    <a:pt x="661" y="1121"/>
                  </a:cubicBezTo>
                  <a:cubicBezTo>
                    <a:pt x="661" y="1121"/>
                    <a:pt x="923" y="1569"/>
                    <a:pt x="1361" y="1439"/>
                  </a:cubicBezTo>
                  <a:cubicBezTo>
                    <a:pt x="1361" y="1439"/>
                    <a:pt x="1638" y="1395"/>
                    <a:pt x="1953" y="1050"/>
                  </a:cubicBezTo>
                  <a:cubicBezTo>
                    <a:pt x="1953" y="1050"/>
                    <a:pt x="2322" y="539"/>
                    <a:pt x="2885" y="609"/>
                  </a:cubicBezTo>
                  <a:cubicBezTo>
                    <a:pt x="3162" y="667"/>
                    <a:pt x="3380" y="817"/>
                    <a:pt x="3681" y="1065"/>
                  </a:cubicBezTo>
                  <a:cubicBezTo>
                    <a:pt x="3695" y="1082"/>
                    <a:pt x="3157" y="532"/>
                    <a:pt x="2804" y="532"/>
                  </a:cubicBezTo>
                  <a:cubicBezTo>
                    <a:pt x="2305" y="497"/>
                    <a:pt x="1752" y="1022"/>
                    <a:pt x="1752" y="1022"/>
                  </a:cubicBezTo>
                  <a:cubicBezTo>
                    <a:pt x="1752" y="1022"/>
                    <a:pt x="1434" y="1340"/>
                    <a:pt x="1205" y="1114"/>
                  </a:cubicBezTo>
                  <a:cubicBezTo>
                    <a:pt x="1043" y="885"/>
                    <a:pt x="1219" y="744"/>
                    <a:pt x="1219" y="744"/>
                  </a:cubicBezTo>
                  <a:cubicBezTo>
                    <a:pt x="1219" y="744"/>
                    <a:pt x="1337" y="667"/>
                    <a:pt x="1434" y="712"/>
                  </a:cubicBezTo>
                  <a:cubicBezTo>
                    <a:pt x="1510" y="783"/>
                    <a:pt x="1460" y="899"/>
                    <a:pt x="1381" y="888"/>
                  </a:cubicBezTo>
                  <a:cubicBezTo>
                    <a:pt x="1309" y="881"/>
                    <a:pt x="1292" y="800"/>
                    <a:pt x="1292" y="800"/>
                  </a:cubicBezTo>
                  <a:cubicBezTo>
                    <a:pt x="1292" y="800"/>
                    <a:pt x="1247" y="1016"/>
                    <a:pt x="1429" y="1037"/>
                  </a:cubicBezTo>
                  <a:cubicBezTo>
                    <a:pt x="1599" y="1058"/>
                    <a:pt x="1683" y="888"/>
                    <a:pt x="1669" y="764"/>
                  </a:cubicBezTo>
                  <a:cubicBezTo>
                    <a:pt x="1669" y="764"/>
                    <a:pt x="1909" y="776"/>
                    <a:pt x="2034" y="645"/>
                  </a:cubicBezTo>
                  <a:cubicBezTo>
                    <a:pt x="2263" y="465"/>
                    <a:pt x="2531" y="472"/>
                    <a:pt x="2531" y="472"/>
                  </a:cubicBezTo>
                  <a:cubicBezTo>
                    <a:pt x="2531" y="472"/>
                    <a:pt x="2308" y="436"/>
                    <a:pt x="2082" y="549"/>
                  </a:cubicBezTo>
                  <a:cubicBezTo>
                    <a:pt x="1856" y="663"/>
                    <a:pt x="1714" y="712"/>
                    <a:pt x="1599" y="599"/>
                  </a:cubicBezTo>
                  <a:cubicBezTo>
                    <a:pt x="1532" y="532"/>
                    <a:pt x="1562" y="405"/>
                    <a:pt x="1562" y="405"/>
                  </a:cubicBezTo>
                  <a:cubicBezTo>
                    <a:pt x="1562" y="405"/>
                    <a:pt x="1619" y="582"/>
                    <a:pt x="1738" y="521"/>
                  </a:cubicBezTo>
                  <a:cubicBezTo>
                    <a:pt x="1858" y="462"/>
                    <a:pt x="1836" y="320"/>
                    <a:pt x="1780" y="271"/>
                  </a:cubicBezTo>
                  <a:cubicBezTo>
                    <a:pt x="1730" y="221"/>
                    <a:pt x="1510" y="197"/>
                    <a:pt x="1451" y="384"/>
                  </a:cubicBezTo>
                  <a:cubicBezTo>
                    <a:pt x="1451" y="384"/>
                    <a:pt x="1420" y="474"/>
                    <a:pt x="1429" y="532"/>
                  </a:cubicBezTo>
                  <a:cubicBezTo>
                    <a:pt x="1429" y="532"/>
                    <a:pt x="1211" y="563"/>
                    <a:pt x="1144" y="673"/>
                  </a:cubicBezTo>
                  <a:cubicBezTo>
                    <a:pt x="1144" y="673"/>
                    <a:pt x="1015" y="701"/>
                    <a:pt x="1015" y="607"/>
                  </a:cubicBezTo>
                  <a:cubicBezTo>
                    <a:pt x="1015" y="511"/>
                    <a:pt x="1085" y="500"/>
                    <a:pt x="1130" y="500"/>
                  </a:cubicBezTo>
                  <a:cubicBezTo>
                    <a:pt x="1180" y="500"/>
                    <a:pt x="1384" y="532"/>
                    <a:pt x="1384" y="363"/>
                  </a:cubicBezTo>
                  <a:cubicBezTo>
                    <a:pt x="1384" y="192"/>
                    <a:pt x="1172" y="207"/>
                    <a:pt x="1127" y="239"/>
                  </a:cubicBezTo>
                  <a:cubicBezTo>
                    <a:pt x="1127" y="221"/>
                    <a:pt x="1069" y="0"/>
                    <a:pt x="848" y="62"/>
                  </a:cubicBezTo>
                  <a:cubicBezTo>
                    <a:pt x="736" y="102"/>
                    <a:pt x="717" y="175"/>
                    <a:pt x="717" y="175"/>
                  </a:cubicBezTo>
                  <a:cubicBezTo>
                    <a:pt x="717" y="175"/>
                    <a:pt x="510" y="150"/>
                    <a:pt x="550" y="429"/>
                  </a:cubicBezTo>
                  <a:cubicBezTo>
                    <a:pt x="608" y="645"/>
                    <a:pt x="842" y="543"/>
                    <a:pt x="842" y="543"/>
                  </a:cubicBezTo>
                  <a:cubicBezTo>
                    <a:pt x="842" y="543"/>
                    <a:pt x="901" y="482"/>
                    <a:pt x="868" y="398"/>
                  </a:cubicBezTo>
                  <a:cubicBezTo>
                    <a:pt x="826" y="338"/>
                    <a:pt x="761" y="386"/>
                    <a:pt x="770" y="415"/>
                  </a:cubicBezTo>
                  <a:cubicBezTo>
                    <a:pt x="775" y="444"/>
                    <a:pt x="804" y="482"/>
                    <a:pt x="842" y="440"/>
                  </a:cubicBezTo>
                  <a:cubicBezTo>
                    <a:pt x="842" y="440"/>
                    <a:pt x="859" y="535"/>
                    <a:pt x="750" y="500"/>
                  </a:cubicBezTo>
                  <a:cubicBezTo>
                    <a:pt x="639" y="465"/>
                    <a:pt x="661" y="323"/>
                    <a:pt x="767" y="277"/>
                  </a:cubicBezTo>
                  <a:cubicBezTo>
                    <a:pt x="873" y="232"/>
                    <a:pt x="1007" y="359"/>
                    <a:pt x="954" y="521"/>
                  </a:cubicBezTo>
                  <a:cubicBezTo>
                    <a:pt x="901" y="684"/>
                    <a:pt x="652" y="655"/>
                    <a:pt x="588" y="592"/>
                  </a:cubicBezTo>
                  <a:cubicBezTo>
                    <a:pt x="533" y="529"/>
                    <a:pt x="349" y="320"/>
                    <a:pt x="234" y="529"/>
                  </a:cubicBezTo>
                  <a:cubicBezTo>
                    <a:pt x="234" y="529"/>
                    <a:pt x="0" y="507"/>
                    <a:pt x="69" y="733"/>
                  </a:cubicBezTo>
                  <a:close/>
                  <a:moveTo>
                    <a:pt x="69" y="733"/>
                  </a:moveTo>
                  <a:cubicBezTo>
                    <a:pt x="86" y="761"/>
                    <a:pt x="86" y="761"/>
                    <a:pt x="86" y="761"/>
                  </a:cubicBezTo>
                  <a:lnTo>
                    <a:pt x="69" y="733"/>
                  </a:lnTo>
                  <a:close/>
                </a:path>
              </a:pathLst>
            </a:custGeom>
            <a:blipFill>
              <a:blip r:embed="rId7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3" name="任意多边形 54">
              <a:extLst>
                <a:ext uri="{FF2B5EF4-FFF2-40B4-BE49-F238E27FC236}">
                  <a16:creationId xmlns:a16="http://schemas.microsoft.com/office/drawing/2014/main" id="{CB2FC88D-EACF-4E30-A20D-8C004FF39370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5784930" y="2717773"/>
              <a:ext cx="292804" cy="277613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4" name="任意多边形 56">
              <a:extLst>
                <a:ext uri="{FF2B5EF4-FFF2-40B4-BE49-F238E27FC236}">
                  <a16:creationId xmlns:a16="http://schemas.microsoft.com/office/drawing/2014/main" id="{D5DD9D48-04F3-43D3-8326-23D3E6332D58}"/>
                </a:ext>
              </a:extLst>
            </p:cNvPr>
            <p:cNvSpPr>
              <a:spLocks/>
            </p:cNvSpPr>
            <p:nvPr/>
          </p:nvSpPr>
          <p:spPr bwMode="auto">
            <a:xfrm rot="20933214">
              <a:off x="6419420" y="3967309"/>
              <a:ext cx="188987" cy="179182"/>
            </a:xfrm>
            <a:custGeom>
              <a:avLst/>
              <a:gdLst>
                <a:gd name="connsiteX0" fmla="*/ 1484795 w 2797015"/>
                <a:gd name="connsiteY0" fmla="*/ 886671 h 2651904"/>
                <a:gd name="connsiteX1" fmla="*/ 959227 w 2797015"/>
                <a:gd name="connsiteY1" fmla="*/ 1239664 h 2651904"/>
                <a:gd name="connsiteX2" fmla="*/ 1312219 w 2797015"/>
                <a:gd name="connsiteY2" fmla="*/ 1765232 h 2651904"/>
                <a:gd name="connsiteX3" fmla="*/ 1837788 w 2797015"/>
                <a:gd name="connsiteY3" fmla="*/ 1412240 h 2651904"/>
                <a:gd name="connsiteX4" fmla="*/ 1484795 w 2797015"/>
                <a:gd name="connsiteY4" fmla="*/ 886671 h 2651904"/>
                <a:gd name="connsiteX5" fmla="*/ 1981391 w 2797015"/>
                <a:gd name="connsiteY5" fmla="*/ 15434 h 2651904"/>
                <a:gd name="connsiteX6" fmla="*/ 2408247 w 2797015"/>
                <a:gd name="connsiteY6" fmla="*/ 395301 h 2651904"/>
                <a:gd name="connsiteX7" fmla="*/ 2319005 w 2797015"/>
                <a:gd name="connsiteY7" fmla="*/ 912258 h 2651904"/>
                <a:gd name="connsiteX8" fmla="*/ 2685367 w 2797015"/>
                <a:gd name="connsiteY8" fmla="*/ 1136727 h 2651904"/>
                <a:gd name="connsiteX9" fmla="*/ 2553852 w 2797015"/>
                <a:gd name="connsiteY9" fmla="*/ 1932569 h 2651904"/>
                <a:gd name="connsiteX10" fmla="*/ 2016049 w 2797015"/>
                <a:gd name="connsiteY10" fmla="*/ 2011925 h 2651904"/>
                <a:gd name="connsiteX11" fmla="*/ 1908018 w 2797015"/>
                <a:gd name="connsiteY11" fmla="*/ 2415514 h 2651904"/>
                <a:gd name="connsiteX12" fmla="*/ 1083698 w 2797015"/>
                <a:gd name="connsiteY12" fmla="*/ 2542487 h 2651904"/>
                <a:gd name="connsiteX13" fmla="*/ 839456 w 2797015"/>
                <a:gd name="connsiteY13" fmla="*/ 2086748 h 2651904"/>
                <a:gd name="connsiteX14" fmla="*/ 804227 w 2797015"/>
                <a:gd name="connsiteY14" fmla="*/ 2086749 h 2651904"/>
                <a:gd name="connsiteX15" fmla="*/ 407333 w 2797015"/>
                <a:gd name="connsiteY15" fmla="*/ 2098084 h 2651904"/>
                <a:gd name="connsiteX16" fmla="*/ 29227 w 2797015"/>
                <a:gd name="connsiteY16" fmla="*/ 1379333 h 2651904"/>
                <a:gd name="connsiteX17" fmla="*/ 400288 w 2797015"/>
                <a:gd name="connsiteY17" fmla="*/ 1016558 h 2651904"/>
                <a:gd name="connsiteX18" fmla="*/ 393244 w 2797015"/>
                <a:gd name="connsiteY18" fmla="*/ 996151 h 2651904"/>
                <a:gd name="connsiteX19" fmla="*/ 397940 w 2797015"/>
                <a:gd name="connsiteY19" fmla="*/ 993883 h 2651904"/>
                <a:gd name="connsiteX20" fmla="*/ 257029 w 2797015"/>
                <a:gd name="connsiteY20" fmla="*/ 622037 h 2651904"/>
                <a:gd name="connsiteX21" fmla="*/ 846500 w 2797015"/>
                <a:gd name="connsiteY21" fmla="*/ 52930 h 2651904"/>
                <a:gd name="connsiteX22" fmla="*/ 1330289 w 2797015"/>
                <a:gd name="connsiteY22" fmla="*/ 295539 h 2651904"/>
                <a:gd name="connsiteX23" fmla="*/ 1663776 w 2797015"/>
                <a:gd name="connsiteY23" fmla="*/ 27989 h 2651904"/>
                <a:gd name="connsiteX24" fmla="*/ 1896680 w 2797015"/>
                <a:gd name="connsiteY24" fmla="*/ 2164 h 2651904"/>
                <a:gd name="connsiteX25" fmla="*/ 1981391 w 2797015"/>
                <a:gd name="connsiteY25" fmla="*/ 15434 h 265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2797015" h="2651904">
                  <a:moveTo>
                    <a:pt x="1484795" y="886671"/>
                  </a:moveTo>
                  <a:cubicBezTo>
                    <a:pt x="1242187" y="839016"/>
                    <a:pt x="1006882" y="997056"/>
                    <a:pt x="959227" y="1239664"/>
                  </a:cubicBezTo>
                  <a:cubicBezTo>
                    <a:pt x="911571" y="1482272"/>
                    <a:pt x="1069612" y="1717577"/>
                    <a:pt x="1312219" y="1765232"/>
                  </a:cubicBezTo>
                  <a:cubicBezTo>
                    <a:pt x="1554827" y="1812888"/>
                    <a:pt x="1790132" y="1654848"/>
                    <a:pt x="1837788" y="1412240"/>
                  </a:cubicBezTo>
                  <a:cubicBezTo>
                    <a:pt x="1885443" y="1169632"/>
                    <a:pt x="1727403" y="934327"/>
                    <a:pt x="1484795" y="886671"/>
                  </a:cubicBezTo>
                  <a:close/>
                  <a:moveTo>
                    <a:pt x="1981391" y="15434"/>
                  </a:moveTo>
                  <a:cubicBezTo>
                    <a:pt x="2175573" y="60095"/>
                    <a:pt x="2341975" y="198891"/>
                    <a:pt x="2408247" y="395301"/>
                  </a:cubicBezTo>
                  <a:cubicBezTo>
                    <a:pt x="2469308" y="576689"/>
                    <a:pt x="2429384" y="769415"/>
                    <a:pt x="2319005" y="912258"/>
                  </a:cubicBezTo>
                  <a:cubicBezTo>
                    <a:pt x="2459913" y="939467"/>
                    <a:pt x="2593776" y="1014290"/>
                    <a:pt x="2685367" y="1136727"/>
                  </a:cubicBezTo>
                  <a:cubicBezTo>
                    <a:pt x="2875595" y="1390671"/>
                    <a:pt x="2816882" y="1748912"/>
                    <a:pt x="2553852" y="1932569"/>
                  </a:cubicBezTo>
                  <a:cubicBezTo>
                    <a:pt x="2391807" y="2045935"/>
                    <a:pt x="2192186" y="2068609"/>
                    <a:pt x="2016049" y="2011925"/>
                  </a:cubicBezTo>
                  <a:cubicBezTo>
                    <a:pt x="2034837" y="2150234"/>
                    <a:pt x="1999609" y="2295345"/>
                    <a:pt x="1908018" y="2415514"/>
                  </a:cubicBezTo>
                  <a:cubicBezTo>
                    <a:pt x="1715442" y="2671725"/>
                    <a:pt x="1346729" y="2728409"/>
                    <a:pt x="1083698" y="2542487"/>
                  </a:cubicBezTo>
                  <a:cubicBezTo>
                    <a:pt x="926350" y="2431387"/>
                    <a:pt x="841804" y="2261335"/>
                    <a:pt x="839456" y="2086748"/>
                  </a:cubicBezTo>
                  <a:cubicBezTo>
                    <a:pt x="839456" y="2086748"/>
                    <a:pt x="839456" y="2086748"/>
                    <a:pt x="804227" y="2086749"/>
                  </a:cubicBezTo>
                  <a:cubicBezTo>
                    <a:pt x="682107" y="2134361"/>
                    <a:pt x="543545" y="2141165"/>
                    <a:pt x="407333" y="2098084"/>
                  </a:cubicBezTo>
                  <a:cubicBezTo>
                    <a:pt x="97333" y="2000589"/>
                    <a:pt x="-71759" y="1678625"/>
                    <a:pt x="29227" y="1379333"/>
                  </a:cubicBezTo>
                  <a:cubicBezTo>
                    <a:pt x="87940" y="1202480"/>
                    <a:pt x="231196" y="1070974"/>
                    <a:pt x="400288" y="1016558"/>
                  </a:cubicBezTo>
                  <a:cubicBezTo>
                    <a:pt x="400288" y="1016558"/>
                    <a:pt x="400288" y="1016558"/>
                    <a:pt x="393244" y="996151"/>
                  </a:cubicBezTo>
                  <a:cubicBezTo>
                    <a:pt x="393244" y="996151"/>
                    <a:pt x="393244" y="996151"/>
                    <a:pt x="397940" y="993883"/>
                  </a:cubicBezTo>
                  <a:cubicBezTo>
                    <a:pt x="311046" y="894118"/>
                    <a:pt x="257029" y="764881"/>
                    <a:pt x="257029" y="622037"/>
                  </a:cubicBezTo>
                  <a:cubicBezTo>
                    <a:pt x="257029" y="306875"/>
                    <a:pt x="520060" y="52931"/>
                    <a:pt x="846500" y="52930"/>
                  </a:cubicBezTo>
                  <a:cubicBezTo>
                    <a:pt x="1046122" y="52930"/>
                    <a:pt x="1222261" y="148161"/>
                    <a:pt x="1330289" y="295539"/>
                  </a:cubicBezTo>
                  <a:cubicBezTo>
                    <a:pt x="1400745" y="173100"/>
                    <a:pt x="1515821" y="75605"/>
                    <a:pt x="1663776" y="27989"/>
                  </a:cubicBezTo>
                  <a:cubicBezTo>
                    <a:pt x="1741275" y="3616"/>
                    <a:pt x="1820243" y="-4318"/>
                    <a:pt x="1896680" y="2164"/>
                  </a:cubicBezTo>
                  <a:cubicBezTo>
                    <a:pt x="1925343" y="4595"/>
                    <a:pt x="1953651" y="9054"/>
                    <a:pt x="1981391" y="15434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ffectLst>
              <a:outerShdw blurRad="50800" dist="63500" dir="9600000" algn="t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 sz="2800" dirty="0"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9" name="PA_库_矩形 18">
            <a:extLst>
              <a:ext uri="{FF2B5EF4-FFF2-40B4-BE49-F238E27FC236}">
                <a16:creationId xmlns:a16="http://schemas.microsoft.com/office/drawing/2014/main" id="{53A024CD-0A7F-4A42-A854-394527F43CF5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5474449" y="1400142"/>
            <a:ext cx="923330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dirty="0">
                <a:latin typeface="inpin heiti" charset="-122"/>
                <a:ea typeface="inpin heiti" charset="-122"/>
              </a:rPr>
              <a:t>构图特征</a:t>
            </a:r>
            <a:endParaRPr lang="en-US" altLang="zh-CN" sz="3200" dirty="0">
              <a:latin typeface="inpin heiti" charset="-122"/>
              <a:ea typeface="inpin heit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953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mph" presetSubtype="0" accel="30000" decel="26000" autoRev="1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Scale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utoUpdateAnimBg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24B1BE-3BBE-41A3-A018-1C7C686E97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639D23D-3CF7-4B94-A845-40CB7BDF90E5}"/>
              </a:ext>
            </a:extLst>
          </p:cNvPr>
          <p:cNvSpPr txBox="1"/>
          <p:nvPr/>
        </p:nvSpPr>
        <p:spPr>
          <a:xfrm>
            <a:off x="5490708" y="554212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inpin heiti" charset="-122"/>
                <a:ea typeface="inpin heiti" charset="-122"/>
              </a:rPr>
              <a:t>游遍敦煌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371712-3ABC-4A7A-807D-0A36D6E2D43E}"/>
              </a:ext>
            </a:extLst>
          </p:cNvPr>
          <p:cNvSpPr txBox="1"/>
          <p:nvPr/>
        </p:nvSpPr>
        <p:spPr>
          <a:xfrm>
            <a:off x="1794833" y="1152033"/>
            <a:ext cx="5482925" cy="120032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7200" dirty="0">
                <a:solidFill>
                  <a:srgbClr val="920000"/>
                </a:solidFill>
                <a:latin typeface="inpin heiti" charset="-122"/>
                <a:ea typeface="inpin heiti" charset="-122"/>
              </a:rPr>
              <a:t>行走未歇</a:t>
            </a:r>
          </a:p>
        </p:txBody>
      </p:sp>
    </p:spTree>
    <p:extLst>
      <p:ext uri="{BB962C8B-B14F-4D97-AF65-F5344CB8AC3E}">
        <p14:creationId xmlns:p14="http://schemas.microsoft.com/office/powerpoint/2010/main" val="37424433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4000">
        <p:random/>
      </p:transition>
    </mc:Choice>
    <mc:Fallback>
      <p:transition spd="slow" advClick="0" advTm="400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02AF-2F3F-4776-9D1E-7B1AC46D4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044"/>
            <a:ext cx="12192000" cy="32811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04F10-2B9E-1D93-8F2F-EFC4531D611C}"/>
              </a:ext>
            </a:extLst>
          </p:cNvPr>
          <p:cNvSpPr txBox="1"/>
          <p:nvPr/>
        </p:nvSpPr>
        <p:spPr>
          <a:xfrm>
            <a:off x="561586" y="2068165"/>
            <a:ext cx="43494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四壁上部为绕窟一周的天宫伎乐；中部为壁画的主要部分，或满壁千佛，或佛说法图和千佛，或佛说法图和千佛及释迦本生、因缘、佛传故事画</a:t>
            </a:r>
            <a:r>
              <a:rPr lang="zh-CN" altLang="en-US" sz="24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。</a:t>
            </a:r>
            <a:endParaRPr lang="zh-CN" altLang="en-US" sz="2400" b="1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7D1AF79-085C-4605-B827-D54169FB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8077" y="608469"/>
            <a:ext cx="5271770" cy="485838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7EF264-7CA8-3CB6-F353-7329CC73D13C}"/>
              </a:ext>
            </a:extLst>
          </p:cNvPr>
          <p:cNvSpPr txBox="1"/>
          <p:nvPr/>
        </p:nvSpPr>
        <p:spPr>
          <a:xfrm>
            <a:off x="190500" y="1714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在石窟内大致有固定布局：</a:t>
            </a:r>
            <a:endParaRPr lang="zh-CN" altLang="en-US" sz="3200" dirty="0"/>
          </a:p>
        </p:txBody>
      </p:sp>
      <p:sp>
        <p:nvSpPr>
          <p:cNvPr id="10" name="PA_库_矩形 18">
            <a:extLst>
              <a:ext uri="{FF2B5EF4-FFF2-40B4-BE49-F238E27FC236}">
                <a16:creationId xmlns:a16="http://schemas.microsoft.com/office/drawing/2014/main" id="{0FF907FE-0E7F-751C-5266-D4751581CF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124251" y="1698833"/>
            <a:ext cx="1169551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1600" dirty="0"/>
              <a:t>第</a:t>
            </a:r>
            <a:r>
              <a:rPr lang="en-US" altLang="zh-CN" sz="1600" dirty="0"/>
              <a:t>322</a:t>
            </a:r>
            <a:r>
              <a:rPr lang="zh-CN" altLang="zh-CN" sz="1600" dirty="0"/>
              <a:t>窟</a:t>
            </a:r>
          </a:p>
          <a:p>
            <a:r>
              <a:rPr lang="zh-CN" altLang="zh-CN" sz="1600" dirty="0"/>
              <a:t>年代：建于初唐，五代重修（距今</a:t>
            </a:r>
            <a:r>
              <a:rPr lang="en-US" altLang="zh-CN" sz="1600" dirty="0"/>
              <a:t>1300</a:t>
            </a:r>
            <a:r>
              <a:rPr lang="zh-CN" altLang="zh-CN" sz="1600" dirty="0"/>
              <a:t>年）</a:t>
            </a:r>
          </a:p>
          <a:p>
            <a:r>
              <a:rPr lang="zh-CN" altLang="zh-CN" sz="1600" dirty="0"/>
              <a:t>形制：覆斗形殿堂式小型窟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ECE74BF-CAFC-FEF6-0DAD-39793B38F971}"/>
              </a:ext>
            </a:extLst>
          </p:cNvPr>
          <p:cNvSpPr txBox="1"/>
          <p:nvPr/>
        </p:nvSpPr>
        <p:spPr>
          <a:xfrm>
            <a:off x="845700" y="4958826"/>
            <a:ext cx="8130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参考：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马艺菲：敦煌本生故事画及其艺术风格研究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沈阳建筑大学，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数字敦煌</a:t>
            </a:r>
            <a:r>
              <a:rPr lang="en-US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https://www.e-dunhuang.com/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952578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02AF-2F3F-4776-9D1E-7B1AC46D4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044"/>
            <a:ext cx="12192000" cy="32811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7D1AF79-085C-4605-B827-D54169FBA2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50" t="19824" r="20640" b="18615"/>
          <a:stretch/>
        </p:blipFill>
        <p:spPr bwMode="auto">
          <a:xfrm>
            <a:off x="3652837" y="954313"/>
            <a:ext cx="4886325" cy="4949374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47EF264-7CA8-3CB6-F353-7329CC73D13C}"/>
              </a:ext>
            </a:extLst>
          </p:cNvPr>
          <p:cNvSpPr txBox="1"/>
          <p:nvPr/>
        </p:nvSpPr>
        <p:spPr>
          <a:xfrm>
            <a:off x="190500" y="1714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在石窟内大致有固定布局：</a:t>
            </a:r>
            <a:endParaRPr lang="zh-CN" altLang="en-US" sz="3200" dirty="0"/>
          </a:p>
        </p:txBody>
      </p:sp>
      <p:sp>
        <p:nvSpPr>
          <p:cNvPr id="10" name="PA_库_矩形 18">
            <a:extLst>
              <a:ext uri="{FF2B5EF4-FFF2-40B4-BE49-F238E27FC236}">
                <a16:creationId xmlns:a16="http://schemas.microsoft.com/office/drawing/2014/main" id="{0FF907FE-0E7F-751C-5266-D4751581CF8F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136839" y="2213183"/>
            <a:ext cx="1569660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dirty="0"/>
              <a:t>第</a:t>
            </a:r>
            <a:r>
              <a:rPr lang="en-US" altLang="zh-CN" dirty="0"/>
              <a:t>322</a:t>
            </a:r>
            <a:r>
              <a:rPr lang="zh-CN" altLang="zh-CN" dirty="0"/>
              <a:t>窟</a:t>
            </a:r>
          </a:p>
          <a:p>
            <a:r>
              <a:rPr lang="zh-CN" altLang="zh-CN" dirty="0"/>
              <a:t>年代：建于初唐，五代重修（距今</a:t>
            </a:r>
            <a:r>
              <a:rPr lang="en-US" altLang="zh-CN" dirty="0"/>
              <a:t>1300</a:t>
            </a:r>
            <a:r>
              <a:rPr lang="zh-CN" altLang="zh-CN" dirty="0"/>
              <a:t>年）</a:t>
            </a:r>
          </a:p>
          <a:p>
            <a:r>
              <a:rPr lang="zh-CN" altLang="zh-CN" dirty="0"/>
              <a:t>形制：覆斗形殿堂式小型窟</a:t>
            </a:r>
          </a:p>
        </p:txBody>
      </p:sp>
    </p:spTree>
    <p:extLst>
      <p:ext uri="{BB962C8B-B14F-4D97-AF65-F5344CB8AC3E}">
        <p14:creationId xmlns:p14="http://schemas.microsoft.com/office/powerpoint/2010/main" val="33221766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02AF-2F3F-4776-9D1E-7B1AC46D4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044"/>
            <a:ext cx="12192000" cy="32811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04F10-2B9E-1D93-8F2F-EFC4531D611C}"/>
              </a:ext>
            </a:extLst>
          </p:cNvPr>
          <p:cNvSpPr txBox="1"/>
          <p:nvPr/>
        </p:nvSpPr>
        <p:spPr>
          <a:xfrm>
            <a:off x="700230" y="2169857"/>
            <a:ext cx="434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下部为绕窟一周金刚力士，或装饰图案。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EF264-7CA8-3CB6-F353-7329CC73D13C}"/>
              </a:ext>
            </a:extLst>
          </p:cNvPr>
          <p:cNvSpPr txBox="1"/>
          <p:nvPr/>
        </p:nvSpPr>
        <p:spPr>
          <a:xfrm>
            <a:off x="190500" y="1714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在石窟内大致有固定布局：</a:t>
            </a:r>
            <a:endParaRPr lang="zh-CN" altLang="en-US" sz="32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F1883F1-6412-189B-B73B-A80A5FEBE00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29" t="17277"/>
          <a:stretch/>
        </p:blipFill>
        <p:spPr>
          <a:xfrm>
            <a:off x="5559424" y="1161316"/>
            <a:ext cx="5724525" cy="354928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0801294-E5F4-F299-C1CD-F8BCC91240B2}"/>
              </a:ext>
            </a:extLst>
          </p:cNvPr>
          <p:cNvSpPr txBox="1"/>
          <p:nvPr/>
        </p:nvSpPr>
        <p:spPr>
          <a:xfrm>
            <a:off x="845700" y="4958826"/>
            <a:ext cx="8130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参考：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马艺菲：敦煌本生故事画及其艺术风格研究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沈阳建筑大学，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数字敦煌</a:t>
            </a:r>
            <a:r>
              <a:rPr lang="en-US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https://www.e-dunhuang.com/</a:t>
            </a:r>
            <a:endParaRPr lang="zh-CN" altLang="en-US" sz="1100" dirty="0"/>
          </a:p>
        </p:txBody>
      </p:sp>
      <p:sp>
        <p:nvSpPr>
          <p:cNvPr id="12" name="PA_库_矩形 18">
            <a:extLst>
              <a:ext uri="{FF2B5EF4-FFF2-40B4-BE49-F238E27FC236}">
                <a16:creationId xmlns:a16="http://schemas.microsoft.com/office/drawing/2014/main" id="{24B167E0-5B43-C460-E3E0-1CF757E79F2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49694" y="2568748"/>
            <a:ext cx="430887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1600" dirty="0"/>
              <a:t>第</a:t>
            </a:r>
            <a:r>
              <a:rPr lang="en-US" altLang="zh-CN" sz="1600" dirty="0"/>
              <a:t>107</a:t>
            </a:r>
            <a:r>
              <a:rPr lang="zh-CN" altLang="zh-CN" sz="1600" dirty="0"/>
              <a:t>窟</a:t>
            </a:r>
          </a:p>
        </p:txBody>
      </p:sp>
    </p:spTree>
    <p:extLst>
      <p:ext uri="{BB962C8B-B14F-4D97-AF65-F5344CB8AC3E}">
        <p14:creationId xmlns:p14="http://schemas.microsoft.com/office/powerpoint/2010/main" val="1064648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02AF-2F3F-4776-9D1E-7B1AC46D4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044"/>
            <a:ext cx="12192000" cy="32811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04F10-2B9E-1D93-8F2F-EFC4531D611C}"/>
              </a:ext>
            </a:extLst>
          </p:cNvPr>
          <p:cNvSpPr txBox="1"/>
          <p:nvPr/>
        </p:nvSpPr>
        <p:spPr>
          <a:xfrm>
            <a:off x="700230" y="2169857"/>
            <a:ext cx="4349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下部为绕窟一周金刚力士，或装饰图案。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EF264-7CA8-3CB6-F353-7329CC73D13C}"/>
              </a:ext>
            </a:extLst>
          </p:cNvPr>
          <p:cNvSpPr txBox="1"/>
          <p:nvPr/>
        </p:nvSpPr>
        <p:spPr>
          <a:xfrm>
            <a:off x="190500" y="1714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在石窟内大致有固定布局：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801294-E5F4-F299-C1CD-F8BCC91240B2}"/>
              </a:ext>
            </a:extLst>
          </p:cNvPr>
          <p:cNvSpPr txBox="1"/>
          <p:nvPr/>
        </p:nvSpPr>
        <p:spPr>
          <a:xfrm>
            <a:off x="845700" y="4958826"/>
            <a:ext cx="8130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参考：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马艺菲：敦煌本生故事画及其艺术风格研究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沈阳建筑大学，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数字敦煌</a:t>
            </a:r>
            <a:r>
              <a:rPr lang="en-US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https://www.e-dunhuang.com/</a:t>
            </a:r>
            <a:endParaRPr lang="zh-CN" altLang="en-US" sz="1100" dirty="0"/>
          </a:p>
        </p:txBody>
      </p:sp>
      <p:sp>
        <p:nvSpPr>
          <p:cNvPr id="12" name="PA_库_矩形 18">
            <a:extLst>
              <a:ext uri="{FF2B5EF4-FFF2-40B4-BE49-F238E27FC236}">
                <a16:creationId xmlns:a16="http://schemas.microsoft.com/office/drawing/2014/main" id="{24B167E0-5B43-C460-E3E0-1CF757E79F24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049694" y="2568748"/>
            <a:ext cx="430887" cy="267765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zh-CN" sz="1600" dirty="0"/>
              <a:t>第</a:t>
            </a:r>
            <a:r>
              <a:rPr lang="en-US" altLang="zh-CN" sz="1600" dirty="0"/>
              <a:t>57</a:t>
            </a:r>
            <a:r>
              <a:rPr lang="zh-CN" altLang="zh-CN" sz="1600" dirty="0"/>
              <a:t>窟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5DC701-367B-A8B7-5368-B6A2B1D420A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598" y="1295400"/>
            <a:ext cx="6368902" cy="3281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17457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Click="0" advTm="4000">
        <p159:morph option="byObject"/>
      </p:transition>
    </mc:Choice>
    <mc:Fallback xmlns="">
      <p:transition spd="slow" advClick="0" advTm="4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A5502AF-2F3F-4776-9D1E-7B1AC46D43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922044"/>
            <a:ext cx="12192000" cy="32811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E604F10-2B9E-1D93-8F2F-EFC4531D611C}"/>
              </a:ext>
            </a:extLst>
          </p:cNvPr>
          <p:cNvSpPr txBox="1"/>
          <p:nvPr/>
        </p:nvSpPr>
        <p:spPr>
          <a:xfrm>
            <a:off x="845700" y="1859340"/>
            <a:ext cx="43494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北朝前期的窟顶均绘装饰图案，后期的窟顶在覆斗顶与人字披顶增绘本生、佛传故事画、千佛等。</a:t>
            </a:r>
            <a:endParaRPr lang="zh-CN" altLang="en-US" sz="2400" b="1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47EF264-7CA8-3CB6-F353-7329CC73D13C}"/>
              </a:ext>
            </a:extLst>
          </p:cNvPr>
          <p:cNvSpPr txBox="1"/>
          <p:nvPr/>
        </p:nvSpPr>
        <p:spPr>
          <a:xfrm>
            <a:off x="190500" y="171450"/>
            <a:ext cx="5724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3200" b="1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在石窟内大致有固定布局：</a:t>
            </a:r>
            <a:endParaRPr lang="zh-CN" altLang="en-US" sz="32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0801294-E5F4-F299-C1CD-F8BCC91240B2}"/>
              </a:ext>
            </a:extLst>
          </p:cNvPr>
          <p:cNvSpPr txBox="1"/>
          <p:nvPr/>
        </p:nvSpPr>
        <p:spPr>
          <a:xfrm>
            <a:off x="845700" y="4958826"/>
            <a:ext cx="813069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/>
              <a:t>参考：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马艺菲：敦煌本生故事画及其艺术风格研究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[D].</a:t>
            </a:r>
            <a:r>
              <a:rPr lang="zh-CN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沈阳建筑大学，</a:t>
            </a:r>
            <a:r>
              <a:rPr lang="en-US" altLang="zh-CN" sz="1100" kern="100" dirty="0">
                <a:effectLst/>
                <a:latin typeface="Calibri" panose="020F050202020403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2014</a:t>
            </a:r>
            <a:endParaRPr lang="zh-CN" altLang="zh-CN" sz="11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图片来源：</a:t>
            </a:r>
            <a:r>
              <a:rPr lang="zh-CN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数字敦煌</a:t>
            </a:r>
            <a:r>
              <a:rPr lang="en-US" altLang="zh-CN" sz="11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https://www.e-dunhuang.com/</a:t>
            </a:r>
            <a:endParaRPr lang="zh-CN" altLang="en-US" sz="11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EA836D9-D9A6-6A25-16CA-D82E4EA7CA4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7140" y="710059"/>
            <a:ext cx="5271770" cy="408749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PA_库_矩形 18">
            <a:extLst>
              <a:ext uri="{FF2B5EF4-FFF2-40B4-BE49-F238E27FC236}">
                <a16:creationId xmlns:a16="http://schemas.microsoft.com/office/drawing/2014/main" id="{A6E480FF-D243-9A4A-4417-3FDBFD5DB5F0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5468749" y="1743677"/>
            <a:ext cx="892552" cy="346042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第</a:t>
            </a:r>
            <a:r>
              <a:rPr lang="en-US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254</a:t>
            </a:r>
            <a:r>
              <a:rPr lang="zh-CN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窟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zh-CN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时代：北魏（距今</a:t>
            </a:r>
            <a:r>
              <a:rPr lang="en-US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1500</a:t>
            </a:r>
            <a:r>
              <a:rPr lang="zh-CN" altLang="zh-CN" sz="1800" kern="0" dirty="0">
                <a:solidFill>
                  <a:srgbClr val="404040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左右）</a:t>
            </a:r>
            <a:endParaRPr lang="zh-CN" altLang="zh-CN" sz="1800" kern="100" dirty="0">
              <a:effectLst/>
              <a:latin typeface="Calibri" panose="020F050202020403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126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>
      <p:transition spd="slow" advClick="0" advTm="400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65B7E170-339D-4C55-BFB7-E1E9601AA4A8}"/>
              </a:ext>
            </a:extLst>
          </p:cNvPr>
          <p:cNvSpPr/>
          <p:nvPr/>
        </p:nvSpPr>
        <p:spPr>
          <a:xfrm>
            <a:off x="4815548" y="1056785"/>
            <a:ext cx="2560904" cy="2560904"/>
          </a:xfrm>
          <a:prstGeom prst="ellipse">
            <a:avLst/>
          </a:prstGeom>
          <a:solidFill>
            <a:schemeClr val="tx1"/>
          </a:solidFill>
          <a:ln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charset="-122"/>
              <a:ea typeface="inpin heiti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50D17-1333-4F98-9EF0-C7781EFCAB8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4586512" y="767237"/>
            <a:ext cx="2296454" cy="2850452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F0155913-A930-4A18-8F48-CF53F42F5516}"/>
              </a:ext>
            </a:extLst>
          </p:cNvPr>
          <p:cNvGrpSpPr/>
          <p:nvPr/>
        </p:nvGrpSpPr>
        <p:grpSpPr>
          <a:xfrm>
            <a:off x="6650480" y="2387600"/>
            <a:ext cx="1217171" cy="246092"/>
            <a:chOff x="1283151" y="1878141"/>
            <a:chExt cx="2809875" cy="342900"/>
          </a:xfrm>
        </p:grpSpPr>
        <p:sp>
          <p:nvSpPr>
            <p:cNvPr id="7" name="任意多边形 6">
              <a:extLst>
                <a:ext uri="{FF2B5EF4-FFF2-40B4-BE49-F238E27FC236}">
                  <a16:creationId xmlns:a16="http://schemas.microsoft.com/office/drawing/2014/main" id="{7D5AFF4F-8328-4D6E-94FA-D4BE8435E754}"/>
                </a:ext>
              </a:extLst>
            </p:cNvPr>
            <p:cNvSpPr/>
            <p:nvPr/>
          </p:nvSpPr>
          <p:spPr>
            <a:xfrm>
              <a:off x="1349826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8" name="任意多边形 7">
              <a:extLst>
                <a:ext uri="{FF2B5EF4-FFF2-40B4-BE49-F238E27FC236}">
                  <a16:creationId xmlns:a16="http://schemas.microsoft.com/office/drawing/2014/main" id="{7AAEA752-1186-4C18-9CA6-79B012E2A120}"/>
                </a:ext>
              </a:extLst>
            </p:cNvPr>
            <p:cNvSpPr/>
            <p:nvPr/>
          </p:nvSpPr>
          <p:spPr>
            <a:xfrm>
              <a:off x="1283151" y="1878141"/>
              <a:ext cx="2743200" cy="342900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FD0F8D4-F8F4-42DD-83EC-BADF5F2D0F54}"/>
              </a:ext>
            </a:extLst>
          </p:cNvPr>
          <p:cNvGrpSpPr/>
          <p:nvPr/>
        </p:nvGrpSpPr>
        <p:grpSpPr>
          <a:xfrm>
            <a:off x="3882471" y="3057430"/>
            <a:ext cx="1666537" cy="482248"/>
            <a:chOff x="3283540" y="3135441"/>
            <a:chExt cx="2028943" cy="587118"/>
          </a:xfrm>
        </p:grpSpPr>
        <p:sp>
          <p:nvSpPr>
            <p:cNvPr id="10" name="任意多边形 10">
              <a:extLst>
                <a:ext uri="{FF2B5EF4-FFF2-40B4-BE49-F238E27FC236}">
                  <a16:creationId xmlns:a16="http://schemas.microsoft.com/office/drawing/2014/main" id="{44CC474A-1AFE-47A5-B1B5-6C22B901BBA3}"/>
                </a:ext>
              </a:extLst>
            </p:cNvPr>
            <p:cNvSpPr/>
            <p:nvPr/>
          </p:nvSpPr>
          <p:spPr>
            <a:xfrm flipH="1">
              <a:off x="3860540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1" name="任意多边形 11">
              <a:extLst>
                <a:ext uri="{FF2B5EF4-FFF2-40B4-BE49-F238E27FC236}">
                  <a16:creationId xmlns:a16="http://schemas.microsoft.com/office/drawing/2014/main" id="{E28F97E6-4166-476A-98D6-8B1E18045673}"/>
                </a:ext>
              </a:extLst>
            </p:cNvPr>
            <p:cNvSpPr/>
            <p:nvPr/>
          </p:nvSpPr>
          <p:spPr>
            <a:xfrm flipH="1">
              <a:off x="3894993" y="3135441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2" name="任意多边形 12">
              <a:extLst>
                <a:ext uri="{FF2B5EF4-FFF2-40B4-BE49-F238E27FC236}">
                  <a16:creationId xmlns:a16="http://schemas.microsoft.com/office/drawing/2014/main" id="{825A99CD-9FEE-41AF-B5B1-8F216DCEF42E}"/>
                </a:ext>
              </a:extLst>
            </p:cNvPr>
            <p:cNvSpPr/>
            <p:nvPr/>
          </p:nvSpPr>
          <p:spPr>
            <a:xfrm flipH="1">
              <a:off x="328354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  <p:sp>
          <p:nvSpPr>
            <p:cNvPr id="13" name="任意多边形 13">
              <a:extLst>
                <a:ext uri="{FF2B5EF4-FFF2-40B4-BE49-F238E27FC236}">
                  <a16:creationId xmlns:a16="http://schemas.microsoft.com/office/drawing/2014/main" id="{CB888F3A-4DF8-4D2F-9923-DFB7D4874E02}"/>
                </a:ext>
              </a:extLst>
            </p:cNvPr>
            <p:cNvSpPr/>
            <p:nvPr/>
          </p:nvSpPr>
          <p:spPr>
            <a:xfrm flipH="1">
              <a:off x="3322460" y="3429000"/>
              <a:ext cx="1417490" cy="293559"/>
            </a:xfrm>
            <a:custGeom>
              <a:avLst/>
              <a:gdLst>
                <a:gd name="connsiteX0" fmla="*/ 0 w 2743200"/>
                <a:gd name="connsiteY0" fmla="*/ 19064 h 457961"/>
                <a:gd name="connsiteX1" fmla="*/ 1790700 w 2743200"/>
                <a:gd name="connsiteY1" fmla="*/ 19064 h 457961"/>
                <a:gd name="connsiteX2" fmla="*/ 1798320 w 2743200"/>
                <a:gd name="connsiteY2" fmla="*/ 217184 h 457961"/>
                <a:gd name="connsiteX3" fmla="*/ 891540 w 2743200"/>
                <a:gd name="connsiteY3" fmla="*/ 232424 h 457961"/>
                <a:gd name="connsiteX4" fmla="*/ 891540 w 2743200"/>
                <a:gd name="connsiteY4" fmla="*/ 438164 h 457961"/>
                <a:gd name="connsiteX5" fmla="*/ 2743200 w 2743200"/>
                <a:gd name="connsiteY5" fmla="*/ 438164 h 457961"/>
                <a:gd name="connsiteX0" fmla="*/ 0 w 2743200"/>
                <a:gd name="connsiteY0" fmla="*/ 7268 h 446165"/>
                <a:gd name="connsiteX1" fmla="*/ 1790700 w 2743200"/>
                <a:gd name="connsiteY1" fmla="*/ 7268 h 446165"/>
                <a:gd name="connsiteX2" fmla="*/ 1798320 w 2743200"/>
                <a:gd name="connsiteY2" fmla="*/ 205388 h 446165"/>
                <a:gd name="connsiteX3" fmla="*/ 891540 w 2743200"/>
                <a:gd name="connsiteY3" fmla="*/ 220628 h 446165"/>
                <a:gd name="connsiteX4" fmla="*/ 891540 w 2743200"/>
                <a:gd name="connsiteY4" fmla="*/ 426368 h 446165"/>
                <a:gd name="connsiteX5" fmla="*/ 2743200 w 2743200"/>
                <a:gd name="connsiteY5" fmla="*/ 426368 h 446165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38897"/>
                <a:gd name="connsiteX1" fmla="*/ 1790700 w 2743200"/>
                <a:gd name="connsiteY1" fmla="*/ 0 h 438897"/>
                <a:gd name="connsiteX2" fmla="*/ 1798320 w 2743200"/>
                <a:gd name="connsiteY2" fmla="*/ 198120 h 438897"/>
                <a:gd name="connsiteX3" fmla="*/ 891540 w 2743200"/>
                <a:gd name="connsiteY3" fmla="*/ 213360 h 438897"/>
                <a:gd name="connsiteX4" fmla="*/ 891540 w 2743200"/>
                <a:gd name="connsiteY4" fmla="*/ 419100 h 438897"/>
                <a:gd name="connsiteX5" fmla="*/ 2743200 w 2743200"/>
                <a:gd name="connsiteY5" fmla="*/ 419100 h 438897"/>
                <a:gd name="connsiteX0" fmla="*/ 0 w 2743200"/>
                <a:gd name="connsiteY0" fmla="*/ 0 h 426936"/>
                <a:gd name="connsiteX1" fmla="*/ 1790700 w 2743200"/>
                <a:gd name="connsiteY1" fmla="*/ 0 h 426936"/>
                <a:gd name="connsiteX2" fmla="*/ 1798320 w 2743200"/>
                <a:gd name="connsiteY2" fmla="*/ 198120 h 426936"/>
                <a:gd name="connsiteX3" fmla="*/ 891540 w 2743200"/>
                <a:gd name="connsiteY3" fmla="*/ 213360 h 426936"/>
                <a:gd name="connsiteX4" fmla="*/ 891540 w 2743200"/>
                <a:gd name="connsiteY4" fmla="*/ 419100 h 426936"/>
                <a:gd name="connsiteX5" fmla="*/ 2743200 w 2743200"/>
                <a:gd name="connsiteY5" fmla="*/ 419100 h 426936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213360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8320 w 2743200"/>
                <a:gd name="connsiteY2" fmla="*/ 198120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3832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419100 h 419100"/>
                <a:gd name="connsiteX5" fmla="*/ 2743200 w 2743200"/>
                <a:gd name="connsiteY5" fmla="*/ 419100 h 419100"/>
                <a:gd name="connsiteX0" fmla="*/ 0 w 2743200"/>
                <a:gd name="connsiteY0" fmla="*/ 0 h 419100"/>
                <a:gd name="connsiteX1" fmla="*/ 1790700 w 2743200"/>
                <a:gd name="connsiteY1" fmla="*/ 0 h 419100"/>
                <a:gd name="connsiteX2" fmla="*/ 1793558 w 2743200"/>
                <a:gd name="connsiteY2" fmla="*/ 188595 h 419100"/>
                <a:gd name="connsiteX3" fmla="*/ 891540 w 2743200"/>
                <a:gd name="connsiteY3" fmla="*/ 189548 h 419100"/>
                <a:gd name="connsiteX4" fmla="*/ 891540 w 2743200"/>
                <a:gd name="connsiteY4" fmla="*/ 376237 h 419100"/>
                <a:gd name="connsiteX5" fmla="*/ 2743200 w 2743200"/>
                <a:gd name="connsiteY5" fmla="*/ 419100 h 419100"/>
                <a:gd name="connsiteX0" fmla="*/ 0 w 2743200"/>
                <a:gd name="connsiteY0" fmla="*/ 0 h 376237"/>
                <a:gd name="connsiteX1" fmla="*/ 1790700 w 2743200"/>
                <a:gd name="connsiteY1" fmla="*/ 0 h 376237"/>
                <a:gd name="connsiteX2" fmla="*/ 1793558 w 2743200"/>
                <a:gd name="connsiteY2" fmla="*/ 188595 h 376237"/>
                <a:gd name="connsiteX3" fmla="*/ 891540 w 2743200"/>
                <a:gd name="connsiteY3" fmla="*/ 189548 h 376237"/>
                <a:gd name="connsiteX4" fmla="*/ 891540 w 2743200"/>
                <a:gd name="connsiteY4" fmla="*/ 376237 h 376237"/>
                <a:gd name="connsiteX5" fmla="*/ 2743200 w 2743200"/>
                <a:gd name="connsiteY5" fmla="*/ 371475 h 376237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28575 h 371475"/>
                <a:gd name="connsiteX1" fmla="*/ 1790700 w 2743200"/>
                <a:gd name="connsiteY1" fmla="*/ 0 h 371475"/>
                <a:gd name="connsiteX2" fmla="*/ 1793558 w 2743200"/>
                <a:gd name="connsiteY2" fmla="*/ 188595 h 371475"/>
                <a:gd name="connsiteX3" fmla="*/ 891540 w 2743200"/>
                <a:gd name="connsiteY3" fmla="*/ 189548 h 371475"/>
                <a:gd name="connsiteX4" fmla="*/ 886778 w 2743200"/>
                <a:gd name="connsiteY4" fmla="*/ 366712 h 371475"/>
                <a:gd name="connsiteX5" fmla="*/ 2743200 w 2743200"/>
                <a:gd name="connsiteY5" fmla="*/ 371475 h 371475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  <a:gd name="connsiteX0" fmla="*/ 0 w 2743200"/>
                <a:gd name="connsiteY0" fmla="*/ 0 h 342900"/>
                <a:gd name="connsiteX1" fmla="*/ 1795462 w 2743200"/>
                <a:gd name="connsiteY1" fmla="*/ 0 h 342900"/>
                <a:gd name="connsiteX2" fmla="*/ 1793558 w 2743200"/>
                <a:gd name="connsiteY2" fmla="*/ 160020 h 342900"/>
                <a:gd name="connsiteX3" fmla="*/ 891540 w 2743200"/>
                <a:gd name="connsiteY3" fmla="*/ 160973 h 342900"/>
                <a:gd name="connsiteX4" fmla="*/ 886778 w 2743200"/>
                <a:gd name="connsiteY4" fmla="*/ 338137 h 342900"/>
                <a:gd name="connsiteX5" fmla="*/ 2743200 w 2743200"/>
                <a:gd name="connsiteY5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743200" h="342900">
                  <a:moveTo>
                    <a:pt x="0" y="0"/>
                  </a:moveTo>
                  <a:lnTo>
                    <a:pt x="1795462" y="0"/>
                  </a:lnTo>
                  <a:cubicBezTo>
                    <a:pt x="1876107" y="61596"/>
                    <a:pt x="1848168" y="105410"/>
                    <a:pt x="1793558" y="160020"/>
                  </a:cubicBezTo>
                  <a:lnTo>
                    <a:pt x="891540" y="160973"/>
                  </a:lnTo>
                  <a:cubicBezTo>
                    <a:pt x="816609" y="240666"/>
                    <a:pt x="830581" y="270510"/>
                    <a:pt x="886778" y="338137"/>
                  </a:cubicBezTo>
                  <a:lnTo>
                    <a:pt x="2743200" y="342900"/>
                  </a:lnTo>
                </a:path>
              </a:pathLst>
            </a:cu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inpin heiti" charset="-122"/>
                <a:ea typeface="inpin heiti" charset="-122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1C8859C1-EFB5-43E7-871A-7787D3779BB0}"/>
              </a:ext>
            </a:extLst>
          </p:cNvPr>
          <p:cNvSpPr/>
          <p:nvPr/>
        </p:nvSpPr>
        <p:spPr>
          <a:xfrm>
            <a:off x="5444509" y="3980987"/>
            <a:ext cx="427037" cy="181588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r>
              <a:rPr lang="zh-CN" altLang="en-US" sz="2800" dirty="0">
                <a:latin typeface="inpin heiti" charset="-122"/>
                <a:ea typeface="inpin heiti" charset="-122"/>
              </a:rPr>
              <a:t>四大要素</a:t>
            </a:r>
          </a:p>
        </p:txBody>
      </p: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89A5339C-2523-4393-A084-DD544696D269}"/>
              </a:ext>
            </a:extLst>
          </p:cNvPr>
          <p:cNvCxnSpPr/>
          <p:nvPr/>
        </p:nvCxnSpPr>
        <p:spPr>
          <a:xfrm>
            <a:off x="5956300" y="4095287"/>
            <a:ext cx="0" cy="230551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69">
            <a:extLst>
              <a:ext uri="{FF2B5EF4-FFF2-40B4-BE49-F238E27FC236}">
                <a16:creationId xmlns:a16="http://schemas.microsoft.com/office/drawing/2014/main" id="{72D80C63-7F13-4EA7-A5E9-585A64F09350}"/>
              </a:ext>
            </a:extLst>
          </p:cNvPr>
          <p:cNvSpPr txBox="1"/>
          <p:nvPr/>
        </p:nvSpPr>
        <p:spPr>
          <a:xfrm>
            <a:off x="6236635" y="3710006"/>
            <a:ext cx="646331" cy="285045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故事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·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飞天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·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供养人</a:t>
            </a: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·</a:t>
            </a:r>
            <a:r>
              <a: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inpin heiti" charset="-122"/>
                <a:ea typeface="inpin heiti" charset="-122"/>
                <a:sym typeface="Arial" panose="020B0604020202020204" pitchFamily="34" charset="0"/>
              </a:rPr>
              <a:t>千佛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864E37AD-7FAD-41ED-8158-7E26C09685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H="1">
            <a:off x="-6890867" y="711544"/>
            <a:ext cx="12192000" cy="6858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192A7E4-878C-4E75-9316-A4743FC183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360843" flipV="1">
            <a:off x="6803129" y="906708"/>
            <a:ext cx="12192000" cy="6858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AECBCCA7-60C8-49B2-96BE-BA91CF2B725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253" r="23708"/>
          <a:stretch/>
        </p:blipFill>
        <p:spPr bwMode="auto">
          <a:xfrm>
            <a:off x="1610479" y="4755804"/>
            <a:ext cx="3170695" cy="832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B754CA-48C2-2038-8888-C044BD99D90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6786" y="2443010"/>
            <a:ext cx="3303415" cy="218571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35AF8AFE-7842-B507-B8C2-90B993ECA0E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5928" y="1123950"/>
            <a:ext cx="2716096" cy="1841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65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4000">
        <p:random/>
      </p:transition>
    </mc:Choice>
    <mc:Fallback xmlns="" xmlns:a16="http://schemas.microsoft.com/office/drawing/2014/main" xmlns:a14="http://schemas.microsoft.com/office/drawing/2010/main">
      <p:transition spd="slow" advClick="0" advTm="4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0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浮生视频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</TotalTime>
  <Words>2244</Words>
  <Application>Microsoft Office PowerPoint</Application>
  <PresentationFormat>宽屏</PresentationFormat>
  <Paragraphs>182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7" baseType="lpstr">
      <vt:lpstr>inpin heiti</vt:lpstr>
      <vt:lpstr>等线</vt:lpstr>
      <vt:lpstr>方正粗倩简体</vt:lpstr>
      <vt:lpstr>华文行楷</vt:lpstr>
      <vt:lpstr>Arial</vt:lpstr>
      <vt:lpstr>Calibri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第一PPT，www.1ppt.com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浮生主题PPT</dc:title>
  <dc:creator>第一PPT</dc:creator>
  <cp:keywords>www.1ppt.com</cp:keywords>
  <dc:description>www.1ppt.com</dc:description>
  <cp:lastModifiedBy>韩 檬</cp:lastModifiedBy>
  <cp:revision>44</cp:revision>
  <dcterms:created xsi:type="dcterms:W3CDTF">2018-08-15T08:04:32Z</dcterms:created>
  <dcterms:modified xsi:type="dcterms:W3CDTF">2022-05-12T06:48:08Z</dcterms:modified>
</cp:coreProperties>
</file>